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2" r:id="rId1"/>
  </p:sldMasterIdLst>
  <p:notesMasterIdLst>
    <p:notesMasterId r:id="rId69"/>
  </p:notesMasterIdLst>
  <p:sldIdLst>
    <p:sldId id="256" r:id="rId2"/>
    <p:sldId id="999" r:id="rId3"/>
    <p:sldId id="1003" r:id="rId4"/>
    <p:sldId id="988" r:id="rId5"/>
    <p:sldId id="1022" r:id="rId6"/>
    <p:sldId id="1021" r:id="rId7"/>
    <p:sldId id="1044" r:id="rId8"/>
    <p:sldId id="1045" r:id="rId9"/>
    <p:sldId id="1046" r:id="rId10"/>
    <p:sldId id="1049" r:id="rId11"/>
    <p:sldId id="1043" r:id="rId12"/>
    <p:sldId id="1048" r:id="rId13"/>
    <p:sldId id="461" r:id="rId14"/>
    <p:sldId id="928" r:id="rId15"/>
    <p:sldId id="402" r:id="rId16"/>
    <p:sldId id="395" r:id="rId17"/>
    <p:sldId id="272" r:id="rId18"/>
    <p:sldId id="929" r:id="rId19"/>
    <p:sldId id="991" r:id="rId20"/>
    <p:sldId id="990" r:id="rId21"/>
    <p:sldId id="949" r:id="rId22"/>
    <p:sldId id="930" r:id="rId23"/>
    <p:sldId id="438" r:id="rId24"/>
    <p:sldId id="453" r:id="rId25"/>
    <p:sldId id="1030" r:id="rId26"/>
    <p:sldId id="1031" r:id="rId27"/>
    <p:sldId id="931" r:id="rId28"/>
    <p:sldId id="933" r:id="rId29"/>
    <p:sldId id="934" r:id="rId30"/>
    <p:sldId id="446" r:id="rId31"/>
    <p:sldId id="1011" r:id="rId32"/>
    <p:sldId id="1010" r:id="rId33"/>
    <p:sldId id="1012" r:id="rId34"/>
    <p:sldId id="472" r:id="rId35"/>
    <p:sldId id="1006" r:id="rId36"/>
    <p:sldId id="1023" r:id="rId37"/>
    <p:sldId id="1000" r:id="rId38"/>
    <p:sldId id="1015" r:id="rId39"/>
    <p:sldId id="1028" r:id="rId40"/>
    <p:sldId id="1027" r:id="rId41"/>
    <p:sldId id="1029" r:id="rId42"/>
    <p:sldId id="1036" r:id="rId43"/>
    <p:sldId id="1037" r:id="rId44"/>
    <p:sldId id="1017" r:id="rId45"/>
    <p:sldId id="1038" r:id="rId46"/>
    <p:sldId id="977" r:id="rId47"/>
    <p:sldId id="1032" r:id="rId48"/>
    <p:sldId id="1014" r:id="rId49"/>
    <p:sldId id="1039" r:id="rId50"/>
    <p:sldId id="479" r:id="rId51"/>
    <p:sldId id="1013" r:id="rId52"/>
    <p:sldId id="1018" r:id="rId53"/>
    <p:sldId id="1025" r:id="rId54"/>
    <p:sldId id="1024" r:id="rId55"/>
    <p:sldId id="1040" r:id="rId56"/>
    <p:sldId id="464" r:id="rId57"/>
    <p:sldId id="755" r:id="rId58"/>
    <p:sldId id="985" r:id="rId59"/>
    <p:sldId id="828" r:id="rId60"/>
    <p:sldId id="1007" r:id="rId61"/>
    <p:sldId id="1008" r:id="rId62"/>
    <p:sldId id="984" r:id="rId63"/>
    <p:sldId id="940" r:id="rId64"/>
    <p:sldId id="1009" r:id="rId65"/>
    <p:sldId id="1041" r:id="rId66"/>
    <p:sldId id="1042" r:id="rId67"/>
    <p:sldId id="922" r:id="rId68"/>
  </p:sldIdLst>
  <p:sldSz cx="9906000" cy="6858000" type="A4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9B3FEC54-C99A-2341-AAD7-27E0ADE2F16E}">
          <p14:sldIdLst>
            <p14:sldId id="256"/>
            <p14:sldId id="999"/>
            <p14:sldId id="1003"/>
            <p14:sldId id="988"/>
            <p14:sldId id="1022"/>
            <p14:sldId id="1021"/>
            <p14:sldId id="1044"/>
            <p14:sldId id="1045"/>
            <p14:sldId id="1046"/>
            <p14:sldId id="1049"/>
            <p14:sldId id="1043"/>
            <p14:sldId id="1048"/>
            <p14:sldId id="461"/>
            <p14:sldId id="928"/>
            <p14:sldId id="402"/>
            <p14:sldId id="395"/>
            <p14:sldId id="272"/>
            <p14:sldId id="929"/>
            <p14:sldId id="991"/>
            <p14:sldId id="990"/>
            <p14:sldId id="949"/>
            <p14:sldId id="930"/>
            <p14:sldId id="438"/>
            <p14:sldId id="453"/>
            <p14:sldId id="1030"/>
            <p14:sldId id="1031"/>
            <p14:sldId id="931"/>
            <p14:sldId id="933"/>
            <p14:sldId id="934"/>
            <p14:sldId id="446"/>
            <p14:sldId id="1011"/>
            <p14:sldId id="1010"/>
            <p14:sldId id="1012"/>
            <p14:sldId id="472"/>
            <p14:sldId id="1006"/>
            <p14:sldId id="1023"/>
            <p14:sldId id="1000"/>
            <p14:sldId id="1015"/>
            <p14:sldId id="1028"/>
            <p14:sldId id="1027"/>
            <p14:sldId id="1029"/>
            <p14:sldId id="1036"/>
            <p14:sldId id="1037"/>
            <p14:sldId id="1017"/>
            <p14:sldId id="1038"/>
            <p14:sldId id="977"/>
            <p14:sldId id="1032"/>
            <p14:sldId id="1014"/>
            <p14:sldId id="1039"/>
            <p14:sldId id="479"/>
            <p14:sldId id="1013"/>
            <p14:sldId id="1018"/>
            <p14:sldId id="1025"/>
            <p14:sldId id="1024"/>
            <p14:sldId id="1040"/>
            <p14:sldId id="464"/>
            <p14:sldId id="755"/>
            <p14:sldId id="985"/>
            <p14:sldId id="828"/>
            <p14:sldId id="1007"/>
            <p14:sldId id="1008"/>
            <p14:sldId id="984"/>
            <p14:sldId id="940"/>
            <p14:sldId id="1009"/>
            <p14:sldId id="1041"/>
            <p14:sldId id="1042"/>
            <p14:sldId id="92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04432"/>
    <a:srgbClr val="9E60B8"/>
    <a:srgbClr val="36544F"/>
    <a:srgbClr val="B58900"/>
    <a:srgbClr val="1778B8"/>
    <a:srgbClr val="FB8E20"/>
    <a:srgbClr val="D4EBE9"/>
    <a:srgbClr val="5AB88F"/>
    <a:srgbClr val="3E729D"/>
    <a:srgbClr val="4171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653"/>
    <p:restoredTop sz="96911" autoAdjust="0"/>
  </p:normalViewPr>
  <p:slideViewPr>
    <p:cSldViewPr snapToGrid="0" snapToObjects="1">
      <p:cViewPr varScale="1">
        <p:scale>
          <a:sx n="223" d="100"/>
          <a:sy n="223" d="100"/>
        </p:scale>
        <p:origin x="216" y="1208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3854BB-5908-0843-BA41-B7E7E599A04D}" type="datetimeFigureOut">
              <a:rPr lang="de-DE" smtClean="0"/>
              <a:t>06.05.21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67E9B5-BB04-A741-9555-7CF01DDDA8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9260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39084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859441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885757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704756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045158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130200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735005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67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968847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882979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859462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183778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656435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862641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945847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662534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736574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9906000" cy="790222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1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54046EA0-476F-F64F-8694-855A1E7DAD9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203200" y="1026060"/>
            <a:ext cx="9499600" cy="5329237"/>
          </a:xfrm>
        </p:spPr>
        <p:txBody>
          <a:bodyPr/>
          <a:lstStyle>
            <a:lvl1pPr>
              <a:defRPr b="1"/>
            </a:lvl1pPr>
          </a:lstStyle>
          <a:p>
            <a:r>
              <a:rPr lang="de-DE" dirty="0"/>
              <a:t>Mastertextformat bearbeiten
	</a:t>
            </a:r>
            <a:r>
              <a:rPr lang="de-DE" dirty="0" err="1"/>
              <a:t>fasdfsdf</a:t>
            </a:r>
            <a:r>
              <a:rPr lang="de-DE" dirty="0"/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1996269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790223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6067778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906868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45719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</p:spTree>
    <p:extLst>
      <p:ext uri="{BB962C8B-B14F-4D97-AF65-F5344CB8AC3E}">
        <p14:creationId xmlns:p14="http://schemas.microsoft.com/office/powerpoint/2010/main" val="11766460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9906000" cy="790222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1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4722784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B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 err="1"/>
              <a:t>fasfasdf</a:t>
            </a:r>
            <a:endParaRPr 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5/6/21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602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50" r:id="rId2"/>
    <p:sldLayoutId id="2147483651" r:id="rId3"/>
    <p:sldLayoutId id="2147483669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de-DE" sz="2400" b="1" kern="1200" dirty="0">
          <a:solidFill>
            <a:srgbClr val="EF7D1D"/>
          </a:solidFill>
          <a:latin typeface="Source Sans Pro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2400" kern="1200" dirty="0">
          <a:solidFill>
            <a:srgbClr val="36544F"/>
          </a:solidFill>
          <a:latin typeface="Source Sans Pro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2400" kern="1200" dirty="0">
          <a:solidFill>
            <a:srgbClr val="36544F"/>
          </a:solidFill>
          <a:latin typeface="Source Sans Pro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e-react-app.dev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e-react-app.dev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png"/><Relationship Id="rId4" Type="http://schemas.openxmlformats.org/officeDocument/2006/relationships/hyperlink" Target="https://codesandbox.io/s/react-new" TargetMode="Externa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emotion.sh/docs/@emotion/react" TargetMode="External"/><Relationship Id="rId2" Type="http://schemas.openxmlformats.org/officeDocument/2006/relationships/hyperlink" Target="https://styled-components.com/" TargetMode="Externa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react.i18next.com/" TargetMode="External"/><Relationship Id="rId2" Type="http://schemas.openxmlformats.org/officeDocument/2006/relationships/hyperlink" Target="https://formatjs.io/docs/react-intl/" TargetMode="Externa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hyperlink" Target="https://jestjs.io/" TargetMode="Externa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hyperlink" Target="https://testing-library.com/docs/react-testing-library/intro/" TargetMode="Externa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hyperlink" Target="https://testing-library.com/docs/react-testing-library/intro/" TargetMode="External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storybook.js.org/" TargetMode="Externa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hyperlink" Target="https://reactrouter.com/" TargetMode="Externa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C0EE01FF-D948-E142-B7E7-FB92FF576F9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070"/>
          <a:stretch/>
        </p:blipFill>
        <p:spPr>
          <a:xfrm>
            <a:off x="0" y="963"/>
            <a:ext cx="9907200" cy="6883974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8FFC761-FA65-4D43-9BEC-BD3BB5EE4B73}"/>
              </a:ext>
            </a:extLst>
          </p:cNvPr>
          <p:cNvSpPr/>
          <p:nvPr/>
        </p:nvSpPr>
        <p:spPr>
          <a:xfrm>
            <a:off x="0" y="0"/>
            <a:ext cx="9907200" cy="6086124"/>
          </a:xfrm>
          <a:prstGeom prst="rect">
            <a:avLst/>
          </a:prstGeom>
          <a:solidFill>
            <a:srgbClr val="D4EBE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 2"/>
          <p:cNvSpPr/>
          <p:nvPr/>
        </p:nvSpPr>
        <p:spPr>
          <a:xfrm>
            <a:off x="33484" y="1081229"/>
            <a:ext cx="9894838" cy="26007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6300" b="1" dirty="0"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React</a:t>
            </a:r>
            <a:endParaRPr lang="de-DE" b="1" dirty="0">
              <a:solidFill>
                <a:srgbClr val="EF7D1D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721050" y="371338"/>
            <a:ext cx="16850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  <a:endParaRPr lang="de-DE" sz="16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0" y="6086124"/>
            <a:ext cx="9907200" cy="790223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11162" y="6067777"/>
            <a:ext cx="9883676" cy="790223"/>
          </a:xfrm>
        </p:spPr>
        <p:txBody>
          <a:bodyPr>
            <a:normAutofit/>
          </a:bodyPr>
          <a:lstStyle/>
          <a:p>
            <a:r>
              <a:rPr lang="de-DE" sz="1400" spc="80" dirty="0">
                <a:solidFill>
                  <a:srgbClr val="D4EBE9"/>
                </a:solidFill>
              </a:rPr>
              <a:t>JAX Online | 6. Mai 2021 | @</a:t>
            </a:r>
            <a:r>
              <a:rPr lang="de-DE" sz="1400" spc="80" dirty="0" err="1">
                <a:solidFill>
                  <a:srgbClr val="D4EBE9"/>
                </a:solidFill>
              </a:rPr>
              <a:t>nilshartmann</a:t>
            </a:r>
            <a:endParaRPr lang="de-DE" sz="1400" spc="80" dirty="0">
              <a:solidFill>
                <a:srgbClr val="D4EBE9"/>
              </a:solidFill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219C9F6C-37CF-9943-948F-72DE55B90AF7}"/>
              </a:ext>
            </a:extLst>
          </p:cNvPr>
          <p:cNvSpPr/>
          <p:nvPr/>
        </p:nvSpPr>
        <p:spPr>
          <a:xfrm>
            <a:off x="2873964" y="5455450"/>
            <a:ext cx="4127203" cy="405075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de-DE" b="1" dirty="0" err="1">
                <a:solidFill>
                  <a:srgbClr val="36544F"/>
                </a:solidFill>
              </a:rPr>
              <a:t>Slides</a:t>
            </a:r>
            <a:r>
              <a:rPr lang="de-DE" b="1" dirty="0">
                <a:solidFill>
                  <a:srgbClr val="36544F"/>
                </a:solidFill>
              </a:rPr>
              <a:t>: https://</a:t>
            </a:r>
            <a:r>
              <a:rPr lang="de-DE" b="1" dirty="0" err="1">
                <a:solidFill>
                  <a:srgbClr val="36544F"/>
                </a:solidFill>
              </a:rPr>
              <a:t>react.schule</a:t>
            </a:r>
            <a:r>
              <a:rPr lang="de-DE" b="1" dirty="0">
                <a:solidFill>
                  <a:srgbClr val="36544F"/>
                </a:solidFill>
              </a:rPr>
              <a:t>/jax2021-react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73666661-FE55-ED4C-A76E-C86491F3FE12}"/>
              </a:ext>
            </a:extLst>
          </p:cNvPr>
          <p:cNvSpPr/>
          <p:nvPr/>
        </p:nvSpPr>
        <p:spPr>
          <a:xfrm>
            <a:off x="712560" y="3627386"/>
            <a:ext cx="8450012" cy="649942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b="1" dirty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Einsteigen und loslegen - </a:t>
            </a:r>
            <a:r>
              <a:rPr lang="de-DE" sz="2400" b="1" dirty="0">
                <a:solidFill>
                  <a:srgbClr val="36544F"/>
                </a:solidFill>
                <a:latin typeface="Montserrat" charset="0"/>
              </a:rPr>
              <a:t>eine praktische Einführung</a:t>
            </a:r>
          </a:p>
        </p:txBody>
      </p:sp>
    </p:spTree>
    <p:extLst>
      <p:ext uri="{BB962C8B-B14F-4D97-AF65-F5344CB8AC3E}">
        <p14:creationId xmlns:p14="http://schemas.microsoft.com/office/powerpoint/2010/main" val="17902775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5174AA-8740-054C-A207-36290DDCA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Releasezyklen</a:t>
            </a:r>
            <a:endParaRPr lang="de-DE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67CBB7A7-E2CF-8D48-85F3-735C90AE141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Sehr lange Release-Zyklen</a:t>
            </a: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11" name="Grafik 10" descr="Ein Bild, das Text enthält.&#10;&#10;Automatisch generierte Beschreibung">
            <a:extLst>
              <a:ext uri="{FF2B5EF4-FFF2-40B4-BE49-F238E27FC236}">
                <a16:creationId xmlns:a16="http://schemas.microsoft.com/office/drawing/2014/main" id="{08F5A936-66B7-2C4F-BDE9-01B6547EEA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5720" y="2869101"/>
            <a:ext cx="3219990" cy="667286"/>
          </a:xfrm>
          <a:prstGeom prst="rect">
            <a:avLst/>
          </a:prstGeom>
        </p:spPr>
      </p:pic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CC557855-08C5-1D41-BB40-9AE42D741B73}"/>
              </a:ext>
            </a:extLst>
          </p:cNvPr>
          <p:cNvCxnSpPr>
            <a:cxnSpLocks/>
          </p:cNvCxnSpPr>
          <p:nvPr/>
        </p:nvCxnSpPr>
        <p:spPr>
          <a:xfrm flipH="1">
            <a:off x="908685" y="3826693"/>
            <a:ext cx="7343411" cy="0"/>
          </a:xfrm>
          <a:prstGeom prst="straightConnector1">
            <a:avLst/>
          </a:prstGeom>
          <a:ln w="47625">
            <a:solidFill>
              <a:srgbClr val="9E60B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>
            <a:extLst>
              <a:ext uri="{FF2B5EF4-FFF2-40B4-BE49-F238E27FC236}">
                <a16:creationId xmlns:a16="http://schemas.microsoft.com/office/drawing/2014/main" id="{8E718EDB-AE20-D74C-BCDA-FD309017D360}"/>
              </a:ext>
            </a:extLst>
          </p:cNvPr>
          <p:cNvSpPr txBox="1"/>
          <p:nvPr/>
        </p:nvSpPr>
        <p:spPr>
          <a:xfrm>
            <a:off x="3611880" y="3824260"/>
            <a:ext cx="2162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9E60B8"/>
                </a:solidFill>
                <a:latin typeface="Source Sans Pro" panose="020B0503030403020204" pitchFamily="34" charset="0"/>
              </a:rPr>
              <a:t>Abwärtskompatibel!</a:t>
            </a:r>
            <a:endParaRPr lang="de-DE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7CDBC074-7217-A448-95C3-CB9C308644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5445"/>
          <a:stretch/>
        </p:blipFill>
        <p:spPr>
          <a:xfrm>
            <a:off x="806450" y="1532106"/>
            <a:ext cx="7710116" cy="2782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4107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5174AA-8740-054C-A207-36290DDCA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Releasezyklen</a:t>
            </a:r>
            <a:endParaRPr lang="de-DE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67CBB7A7-E2CF-8D48-85F3-735C90AE141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Sehr </a:t>
            </a:r>
            <a:r>
              <a:rPr lang="de-DE" u="sng" dirty="0">
                <a:solidFill>
                  <a:srgbClr val="B04432"/>
                </a:solidFill>
              </a:rPr>
              <a:t>lange</a:t>
            </a:r>
            <a:r>
              <a:rPr lang="de-DE" dirty="0"/>
              <a:t> Release-Zyklen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D181A9B3-361A-C04C-B573-BFD7FD2CB1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5445"/>
          <a:stretch/>
        </p:blipFill>
        <p:spPr>
          <a:xfrm>
            <a:off x="806450" y="1532106"/>
            <a:ext cx="7710116" cy="2782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6089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5174AA-8740-054C-A207-36290DDCA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Releasezyklen</a:t>
            </a:r>
            <a:endParaRPr lang="de-DE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67CBB7A7-E2CF-8D48-85F3-735C90AE141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Sehr </a:t>
            </a:r>
            <a:r>
              <a:rPr lang="de-DE" u="sng" dirty="0"/>
              <a:t>lange</a:t>
            </a:r>
            <a:r>
              <a:rPr lang="de-DE" dirty="0"/>
              <a:t> Release-Zyklen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Sehr </a:t>
            </a:r>
            <a:r>
              <a:rPr lang="de-DE" u="sng" dirty="0">
                <a:solidFill>
                  <a:srgbClr val="B04432"/>
                </a:solidFill>
              </a:rPr>
              <a:t>kurze</a:t>
            </a:r>
            <a:r>
              <a:rPr lang="de-DE" dirty="0"/>
              <a:t> Release-Zyklen (Symbolbild)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D181A9B3-361A-C04C-B573-BFD7FD2CB1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450" y="1532106"/>
            <a:ext cx="7710116" cy="510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6040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100" dirty="0"/>
              <a:t>Beispiel: Die </a:t>
            </a:r>
            <a:r>
              <a:rPr lang="de-DE" spc="100" dirty="0" err="1"/>
              <a:t>Greeting</a:t>
            </a:r>
            <a:r>
              <a:rPr lang="de-DE" spc="100" dirty="0"/>
              <a:t> App</a:t>
            </a:r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5810" y="1228436"/>
            <a:ext cx="7454379" cy="4321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2285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Greeting</a:t>
            </a:r>
            <a:r>
              <a:rPr lang="de-DE" dirty="0"/>
              <a:t> App: Komponenten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D5F2CDC7-5DC4-0642-BE8C-ECA763D74A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035" y="1079936"/>
            <a:ext cx="8133930" cy="4760595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0EB4B457-6F53-B248-B6D1-E743C2631D86}"/>
              </a:ext>
            </a:extLst>
          </p:cNvPr>
          <p:cNvSpPr/>
          <p:nvPr/>
        </p:nvSpPr>
        <p:spPr>
          <a:xfrm>
            <a:off x="1171561" y="387439"/>
            <a:ext cx="7597902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3900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React Komponenten</a:t>
            </a:r>
          </a:p>
        </p:txBody>
      </p:sp>
    </p:spTree>
    <p:extLst>
      <p:ext uri="{BB962C8B-B14F-4D97-AF65-F5344CB8AC3E}">
        <p14:creationId xmlns:p14="http://schemas.microsoft.com/office/powerpoint/2010/main" val="7229441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-12879" y="5827376"/>
            <a:ext cx="588564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00" dirty="0">
                <a:solidFill>
                  <a:srgbClr val="5AB88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Grafik Inspiriert von: https://</a:t>
            </a:r>
            <a:r>
              <a:rPr lang="de-DE" sz="1000" dirty="0" err="1">
                <a:solidFill>
                  <a:srgbClr val="5AB88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pbs.twimg.com</a:t>
            </a:r>
            <a:r>
              <a:rPr lang="de-DE" sz="1000" dirty="0">
                <a:solidFill>
                  <a:srgbClr val="5AB88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/</a:t>
            </a:r>
            <a:r>
              <a:rPr lang="de-DE" sz="1000" dirty="0" err="1">
                <a:solidFill>
                  <a:srgbClr val="5AB88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media</a:t>
            </a:r>
            <a:r>
              <a:rPr lang="de-DE" sz="1000" dirty="0">
                <a:solidFill>
                  <a:srgbClr val="5AB88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/</a:t>
            </a:r>
            <a:r>
              <a:rPr lang="de-DE" sz="1000" dirty="0" err="1">
                <a:solidFill>
                  <a:srgbClr val="5AB88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DCXJ_tjXoAAoBbu.jpg</a:t>
            </a:r>
            <a:endParaRPr lang="de-DE" sz="1000" dirty="0">
              <a:solidFill>
                <a:srgbClr val="5AB88F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Komponenten</a:t>
            </a:r>
          </a:p>
        </p:txBody>
      </p:sp>
      <p:sp>
        <p:nvSpPr>
          <p:cNvPr id="8" name="Rechteck 7"/>
          <p:cNvSpPr/>
          <p:nvPr/>
        </p:nvSpPr>
        <p:spPr>
          <a:xfrm>
            <a:off x="1171561" y="387439"/>
            <a:ext cx="7597902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3900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React Komponenten</a:t>
            </a:r>
          </a:p>
        </p:txBody>
      </p:sp>
      <p:sp>
        <p:nvSpPr>
          <p:cNvPr id="9" name="Rechteck 8"/>
          <p:cNvSpPr/>
          <p:nvPr/>
        </p:nvSpPr>
        <p:spPr>
          <a:xfrm>
            <a:off x="752430" y="1309500"/>
            <a:ext cx="2737746" cy="2488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00" dirty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Klassische Aufteilung</a:t>
            </a:r>
          </a:p>
        </p:txBody>
      </p:sp>
      <p:sp>
        <p:nvSpPr>
          <p:cNvPr id="10" name="Rechteck 9"/>
          <p:cNvSpPr/>
          <p:nvPr/>
        </p:nvSpPr>
        <p:spPr>
          <a:xfrm>
            <a:off x="5950040" y="1309500"/>
            <a:ext cx="2737746" cy="2488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00" dirty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Aufteilung </a:t>
            </a:r>
            <a:r>
              <a:rPr lang="de-DE" sz="160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in Komponenten</a:t>
            </a:r>
            <a:endParaRPr lang="de-DE" sz="1600" dirty="0">
              <a:solidFill>
                <a:srgbClr val="36544F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1FF2EE56-21D0-0E44-9E7E-AF06785154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412" y="1752601"/>
            <a:ext cx="89662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0573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Komponenten</a:t>
            </a:r>
            <a:endParaRPr lang="de-DE" dirty="0"/>
          </a:p>
        </p:txBody>
      </p:sp>
      <p:sp>
        <p:nvSpPr>
          <p:cNvPr id="11" name="Textfeld 10"/>
          <p:cNvSpPr txBox="1"/>
          <p:nvPr/>
        </p:nvSpPr>
        <p:spPr>
          <a:xfrm>
            <a:off x="291026" y="383235"/>
            <a:ext cx="5401436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800" b="1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React-Komponenten</a:t>
            </a:r>
          </a:p>
          <a:p>
            <a:pPr marL="285750" indent="-285750">
              <a:lnSpc>
                <a:spcPct val="120000"/>
              </a:lnSpc>
              <a:buFont typeface="Arial" charset="0"/>
              <a:buChar char="•"/>
            </a:pPr>
            <a:r>
              <a:rPr lang="de-DE" sz="280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bestehen aus </a:t>
            </a:r>
            <a:r>
              <a:rPr lang="de-DE" sz="280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Logik und UI</a:t>
            </a:r>
          </a:p>
          <a:p>
            <a:pPr marL="285750" indent="-285750">
              <a:lnSpc>
                <a:spcPct val="120000"/>
              </a:lnSpc>
              <a:buFont typeface="Arial" charset="0"/>
              <a:buChar char="•"/>
            </a:pPr>
            <a:r>
              <a:rPr lang="de-DE" sz="280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keine Templatesprache</a:t>
            </a:r>
          </a:p>
          <a:p>
            <a:pPr marL="285750" indent="-285750">
              <a:lnSpc>
                <a:spcPct val="120000"/>
              </a:lnSpc>
              <a:buFont typeface="Arial" charset="0"/>
              <a:buChar char="•"/>
            </a:pPr>
            <a:r>
              <a:rPr lang="de-DE" sz="280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werden </a:t>
            </a:r>
            <a:r>
              <a:rPr lang="de-DE" sz="280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deklarativ</a:t>
            </a:r>
            <a:r>
              <a:rPr lang="de-DE" sz="280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beschrieben</a:t>
            </a:r>
          </a:p>
          <a:p>
            <a:pPr marL="285750" indent="-285750">
              <a:lnSpc>
                <a:spcPct val="120000"/>
              </a:lnSpc>
              <a:buFont typeface="Arial" charset="0"/>
              <a:buChar char="•"/>
            </a:pPr>
            <a:endParaRPr lang="de-DE" sz="280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85750" indent="-285750">
              <a:buFontTx/>
              <a:buChar char="-"/>
            </a:pPr>
            <a:endParaRPr lang="de-DE" sz="2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03552F46-FA8F-464E-83A7-4E7C35EEA8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9669" y="553403"/>
            <a:ext cx="3377430" cy="4891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4534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einfache </a:t>
            </a:r>
            <a:r>
              <a:rPr lang="de-DE" dirty="0" err="1"/>
              <a:t>React</a:t>
            </a:r>
            <a:r>
              <a:rPr lang="de-DE" dirty="0"/>
              <a:t> Komponente</a:t>
            </a:r>
          </a:p>
        </p:txBody>
      </p:sp>
      <p:sp>
        <p:nvSpPr>
          <p:cNvPr id="8" name="Rechteck 7"/>
          <p:cNvSpPr/>
          <p:nvPr/>
        </p:nvSpPr>
        <p:spPr>
          <a:xfrm>
            <a:off x="103156" y="1784810"/>
            <a:ext cx="16517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Darstellung</a:t>
            </a:r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6471" y="1738355"/>
            <a:ext cx="3365692" cy="462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1568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einfache </a:t>
            </a:r>
            <a:r>
              <a:rPr lang="de-DE" dirty="0" err="1"/>
              <a:t>React</a:t>
            </a:r>
            <a:r>
              <a:rPr lang="de-DE" dirty="0"/>
              <a:t> Komponente</a:t>
            </a:r>
          </a:p>
        </p:txBody>
      </p:sp>
      <p:sp>
        <p:nvSpPr>
          <p:cNvPr id="8" name="Rechteck 7"/>
          <p:cNvSpPr/>
          <p:nvPr/>
        </p:nvSpPr>
        <p:spPr>
          <a:xfrm>
            <a:off x="103156" y="1784810"/>
            <a:ext cx="16517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Darstellung</a:t>
            </a:r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6471" y="1738355"/>
            <a:ext cx="3365692" cy="462241"/>
          </a:xfrm>
          <a:prstGeom prst="rect">
            <a:avLst/>
          </a:prstGeom>
        </p:spPr>
      </p:pic>
      <p:sp>
        <p:nvSpPr>
          <p:cNvPr id="6" name="Rechteck 5"/>
          <p:cNvSpPr/>
          <p:nvPr/>
        </p:nvSpPr>
        <p:spPr>
          <a:xfrm>
            <a:off x="2154875" y="4044649"/>
            <a:ext cx="804595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 err="1">
                <a:solidFill>
                  <a:srgbClr val="AF33A6"/>
                </a:solidFill>
                <a:latin typeface="Source Code Pro" charset="0"/>
                <a:ea typeface="Source Code Pro" charset="0"/>
                <a:cs typeface="Source Code Pro" charset="0"/>
              </a:rPr>
              <a:t>function</a:t>
            </a:r>
            <a:r>
              <a:rPr lang="de-DE" dirty="0">
                <a:solidFill>
                  <a:srgbClr val="41719C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Counter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() {</a:t>
            </a:r>
          </a:p>
          <a:p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</a:p>
          <a:p>
            <a:endParaRPr lang="de-DE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 Medium" charset="0"/>
            </a:endParaRPr>
          </a:p>
          <a:p>
            <a:endParaRPr lang="de-DE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 Medium" charset="0"/>
            </a:endParaRPr>
          </a:p>
          <a:p>
            <a:endParaRPr lang="de-DE" dirty="0">
              <a:solidFill>
                <a:srgbClr val="EF7D1D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</a:t>
            </a:r>
            <a:endParaRPr lang="de-DE" b="0" dirty="0">
              <a:solidFill>
                <a:srgbClr val="025249"/>
              </a:solidFill>
              <a:effectLst/>
              <a:latin typeface="Source Code Pro" charset="0"/>
              <a:ea typeface="Source Code Pro" charset="0"/>
              <a:cs typeface="Source Code Pro" charset="0"/>
            </a:endParaRPr>
          </a:p>
        </p:txBody>
      </p:sp>
      <p:sp>
        <p:nvSpPr>
          <p:cNvPr id="12" name="Inhaltsplatzhalter 6">
            <a:extLst>
              <a:ext uri="{FF2B5EF4-FFF2-40B4-BE49-F238E27FC236}">
                <a16:creationId xmlns:a16="http://schemas.microsoft.com/office/drawing/2014/main" id="{44E5BC64-1434-C342-9DB9-E11AC4817D7A}"/>
              </a:ext>
            </a:extLst>
          </p:cNvPr>
          <p:cNvSpPr txBox="1">
            <a:spLocks/>
          </p:cNvSpPr>
          <p:nvPr/>
        </p:nvSpPr>
        <p:spPr>
          <a:xfrm>
            <a:off x="1338696" y="3343576"/>
            <a:ext cx="4018486" cy="40481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de-DE" sz="1600" b="1" spc="4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Komponenten sind JavaScript-Funktionen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30D6F8AB-4C20-4442-ACF6-95D560F21A5E}"/>
              </a:ext>
            </a:extLst>
          </p:cNvPr>
          <p:cNvSpPr/>
          <p:nvPr/>
        </p:nvSpPr>
        <p:spPr>
          <a:xfrm>
            <a:off x="2154874" y="4049935"/>
            <a:ext cx="2567031" cy="371285"/>
          </a:xfrm>
          <a:prstGeom prst="rect">
            <a:avLst/>
          </a:prstGeom>
          <a:noFill/>
          <a:ln w="25400">
            <a:solidFill>
              <a:srgbClr val="EF7D1D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cxnSp>
        <p:nvCxnSpPr>
          <p:cNvPr id="14" name="Gerader Verbinder 21">
            <a:extLst>
              <a:ext uri="{FF2B5EF4-FFF2-40B4-BE49-F238E27FC236}">
                <a16:creationId xmlns:a16="http://schemas.microsoft.com/office/drawing/2014/main" id="{AF560175-0736-064E-B91B-246297CB3670}"/>
              </a:ext>
            </a:extLst>
          </p:cNvPr>
          <p:cNvCxnSpPr>
            <a:cxnSpLocks/>
          </p:cNvCxnSpPr>
          <p:nvPr/>
        </p:nvCxnSpPr>
        <p:spPr>
          <a:xfrm flipH="1" flipV="1">
            <a:off x="3438389" y="3632103"/>
            <a:ext cx="2" cy="393245"/>
          </a:xfrm>
          <a:prstGeom prst="line">
            <a:avLst/>
          </a:prstGeom>
          <a:ln w="25400">
            <a:solidFill>
              <a:srgbClr val="EF7D1D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49291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einfache </a:t>
            </a:r>
            <a:r>
              <a:rPr lang="de-DE" dirty="0" err="1"/>
              <a:t>React</a:t>
            </a:r>
            <a:r>
              <a:rPr lang="de-DE" dirty="0"/>
              <a:t> Komponente</a:t>
            </a:r>
          </a:p>
        </p:txBody>
      </p:sp>
      <p:sp>
        <p:nvSpPr>
          <p:cNvPr id="8" name="Rechteck 7"/>
          <p:cNvSpPr/>
          <p:nvPr/>
        </p:nvSpPr>
        <p:spPr>
          <a:xfrm>
            <a:off x="103156" y="1784810"/>
            <a:ext cx="16517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Darstellung</a:t>
            </a:r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6471" y="1738355"/>
            <a:ext cx="3365692" cy="462241"/>
          </a:xfrm>
          <a:prstGeom prst="rect">
            <a:avLst/>
          </a:prstGeom>
        </p:spPr>
      </p:pic>
      <p:sp>
        <p:nvSpPr>
          <p:cNvPr id="6" name="Rechteck 5"/>
          <p:cNvSpPr/>
          <p:nvPr/>
        </p:nvSpPr>
        <p:spPr>
          <a:xfrm>
            <a:off x="2154875" y="4030689"/>
            <a:ext cx="804595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 err="1">
                <a:solidFill>
                  <a:srgbClr val="AF33A6"/>
                </a:solidFill>
                <a:latin typeface="Source Code Pro" charset="0"/>
                <a:ea typeface="Source Code Pro" charset="0"/>
                <a:cs typeface="Source Code Pro" charset="0"/>
              </a:rPr>
              <a:t>function</a:t>
            </a:r>
            <a:r>
              <a:rPr lang="de-DE" dirty="0">
                <a:solidFill>
                  <a:srgbClr val="41719C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Counter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() {</a:t>
            </a:r>
          </a:p>
          <a:p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return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b="1" dirty="0">
                <a:solidFill>
                  <a:srgbClr val="AF33A6"/>
                </a:solidFill>
                <a:latin typeface="Source Code Pro" charset="0"/>
                <a:ea typeface="Source Code Pro" charset="0"/>
              </a:rPr>
              <a:t>&lt;div&gt;</a:t>
            </a:r>
            <a:r>
              <a:rPr lang="de-DE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Showing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3 </a:t>
            </a:r>
            <a:r>
              <a:rPr lang="de-DE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of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11 </a:t>
            </a:r>
            <a:r>
              <a:rPr lang="de-DE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Greetings</a:t>
            </a:r>
            <a:r>
              <a:rPr lang="de-DE" b="1" dirty="0">
                <a:solidFill>
                  <a:srgbClr val="AF33A6"/>
                </a:solidFill>
                <a:latin typeface="Source Code Pro" charset="0"/>
                <a:ea typeface="Source Code Pro" charset="0"/>
              </a:rPr>
              <a:t>&lt;/div&gt;</a:t>
            </a:r>
          </a:p>
          <a:p>
            <a:endParaRPr lang="de-DE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 Medium" charset="0"/>
            </a:endParaRPr>
          </a:p>
          <a:p>
            <a:endParaRPr lang="de-DE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 Medium" charset="0"/>
            </a:endParaRPr>
          </a:p>
          <a:p>
            <a:endParaRPr lang="de-DE" dirty="0">
              <a:solidFill>
                <a:srgbClr val="EF7D1D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</a:t>
            </a:r>
            <a:endParaRPr lang="de-DE" b="0" dirty="0">
              <a:solidFill>
                <a:srgbClr val="025249"/>
              </a:solidFill>
              <a:effectLst/>
              <a:latin typeface="Source Code Pro" charset="0"/>
              <a:ea typeface="Source Code Pro" charset="0"/>
              <a:cs typeface="Source Code Pro" charset="0"/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30D6F8AB-4C20-4442-ACF6-95D560F21A5E}"/>
              </a:ext>
            </a:extLst>
          </p:cNvPr>
          <p:cNvSpPr/>
          <p:nvPr/>
        </p:nvSpPr>
        <p:spPr>
          <a:xfrm>
            <a:off x="2594118" y="5180831"/>
            <a:ext cx="2643796" cy="371285"/>
          </a:xfrm>
          <a:prstGeom prst="rect">
            <a:avLst/>
          </a:prstGeom>
          <a:noFill/>
          <a:ln w="25400">
            <a:solidFill>
              <a:srgbClr val="EF7D1D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cxnSp>
        <p:nvCxnSpPr>
          <p:cNvPr id="14" name="Gerader Verbinder 21">
            <a:extLst>
              <a:ext uri="{FF2B5EF4-FFF2-40B4-BE49-F238E27FC236}">
                <a16:creationId xmlns:a16="http://schemas.microsoft.com/office/drawing/2014/main" id="{AF560175-0736-064E-B91B-246297CB3670}"/>
              </a:ext>
            </a:extLst>
          </p:cNvPr>
          <p:cNvCxnSpPr/>
          <p:nvPr/>
        </p:nvCxnSpPr>
        <p:spPr>
          <a:xfrm flipH="1" flipV="1">
            <a:off x="3817909" y="4656556"/>
            <a:ext cx="1" cy="502591"/>
          </a:xfrm>
          <a:prstGeom prst="line">
            <a:avLst/>
          </a:prstGeom>
          <a:ln w="25400">
            <a:solidFill>
              <a:srgbClr val="EF7D1D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Inhaltsplatzhalter 6">
            <a:extLst>
              <a:ext uri="{FF2B5EF4-FFF2-40B4-BE49-F238E27FC236}">
                <a16:creationId xmlns:a16="http://schemas.microsoft.com/office/drawing/2014/main" id="{44E5BC64-1434-C342-9DB9-E11AC4817D7A}"/>
              </a:ext>
            </a:extLst>
          </p:cNvPr>
          <p:cNvSpPr txBox="1">
            <a:spLocks/>
          </p:cNvSpPr>
          <p:nvPr/>
        </p:nvSpPr>
        <p:spPr>
          <a:xfrm>
            <a:off x="2693052" y="5263750"/>
            <a:ext cx="2445927" cy="404815"/>
          </a:xfrm>
          <a:prstGeom prst="rect">
            <a:avLst/>
          </a:prstGeom>
        </p:spPr>
        <p:txBody>
          <a:bodyPr vert="horz" lIns="0" tIns="0" rIns="0" bIns="0" rtlCol="0">
            <a:normAutofit fontScale="925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de-DE" sz="1600" b="1" spc="4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UI in JavaScript ("JSX") 😱</a:t>
            </a:r>
          </a:p>
        </p:txBody>
      </p:sp>
    </p:spTree>
    <p:extLst>
      <p:ext uri="{BB962C8B-B14F-4D97-AF65-F5344CB8AC3E}">
        <p14:creationId xmlns:p14="http://schemas.microsoft.com/office/powerpoint/2010/main" val="31998171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80" dirty="0"/>
              <a:t>https://</a:t>
            </a:r>
            <a:r>
              <a:rPr lang="de-DE" spc="80" dirty="0" err="1"/>
              <a:t>nilshartmann.net</a:t>
            </a:r>
            <a:endParaRPr lang="de-DE" spc="80" dirty="0"/>
          </a:p>
        </p:txBody>
      </p:sp>
      <p:sp>
        <p:nvSpPr>
          <p:cNvPr id="3" name="Textfeld 2"/>
          <p:cNvSpPr txBox="1"/>
          <p:nvPr/>
        </p:nvSpPr>
        <p:spPr>
          <a:xfrm>
            <a:off x="821110" y="420867"/>
            <a:ext cx="8263801" cy="3477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3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</a:p>
          <a:p>
            <a:pPr algn="ctr"/>
            <a:r>
              <a:rPr lang="de-DE" sz="1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Kontakt: nils@nilshartmann.net</a:t>
            </a:r>
          </a:p>
          <a:p>
            <a:pPr algn="ctr"/>
            <a:r>
              <a:rPr lang="de-DE" sz="1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Twitter: @</a:t>
            </a:r>
            <a:r>
              <a:rPr lang="de-DE" sz="16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nilshartmann</a:t>
            </a:r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Freiberuflicher Entwickler, Architekt, Trainer aus Hamburg</a:t>
            </a: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9F921157-4EEE-F94F-AB9D-545E011C2F45}"/>
              </a:ext>
            </a:extLst>
          </p:cNvPr>
          <p:cNvSpPr/>
          <p:nvPr/>
        </p:nvSpPr>
        <p:spPr>
          <a:xfrm>
            <a:off x="-346214" y="2638409"/>
            <a:ext cx="4953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de-DE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Java</a:t>
            </a:r>
          </a:p>
          <a:p>
            <a:pPr algn="ctr"/>
            <a:r>
              <a:rPr lang="de-DE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JavaScript, </a:t>
            </a:r>
            <a:r>
              <a:rPr lang="de-DE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TypeScript</a:t>
            </a:r>
            <a:endParaRPr lang="de-DE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endParaRPr lang="de-DE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endParaRPr lang="de-DE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Trainings &amp; Workshops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4CD9C7B-1EC0-B64B-8EFD-E44C1A4AB5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3235" y="2638409"/>
            <a:ext cx="1686596" cy="2459845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7A0226B8-0AE2-E246-8B5B-A4D1C2599CAB}"/>
              </a:ext>
            </a:extLst>
          </p:cNvPr>
          <p:cNvSpPr/>
          <p:nvPr/>
        </p:nvSpPr>
        <p:spPr>
          <a:xfrm>
            <a:off x="4369348" y="5254388"/>
            <a:ext cx="4953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de-DE" b="1" dirty="0">
                <a:solidFill>
                  <a:srgbClr val="B04432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b="1" dirty="0" err="1">
                <a:solidFill>
                  <a:srgbClr val="B04432"/>
                </a:solidFill>
                <a:latin typeface="Source Sans Pro" charset="0"/>
                <a:ea typeface="Source Sans Pro" charset="0"/>
                <a:cs typeface="Source Sans Pro" charset="0"/>
              </a:rPr>
              <a:t>reactbuch.de</a:t>
            </a:r>
            <a:endParaRPr lang="de-DE" b="1" dirty="0">
              <a:solidFill>
                <a:srgbClr val="B04432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40754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einfache </a:t>
            </a:r>
            <a:r>
              <a:rPr lang="de-DE" dirty="0" err="1"/>
              <a:t>React</a:t>
            </a:r>
            <a:r>
              <a:rPr lang="de-DE" dirty="0"/>
              <a:t> Komponente</a:t>
            </a:r>
          </a:p>
        </p:txBody>
      </p:sp>
      <p:sp>
        <p:nvSpPr>
          <p:cNvPr id="8" name="Rechteck 7"/>
          <p:cNvSpPr/>
          <p:nvPr/>
        </p:nvSpPr>
        <p:spPr>
          <a:xfrm>
            <a:off x="103156" y="1784810"/>
            <a:ext cx="16517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Darstellung</a:t>
            </a:r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6471" y="1738355"/>
            <a:ext cx="3365692" cy="462241"/>
          </a:xfrm>
          <a:prstGeom prst="rect">
            <a:avLst/>
          </a:prstGeom>
        </p:spPr>
      </p:pic>
      <p:sp>
        <p:nvSpPr>
          <p:cNvPr id="6" name="Rechteck 5"/>
          <p:cNvSpPr/>
          <p:nvPr/>
        </p:nvSpPr>
        <p:spPr>
          <a:xfrm>
            <a:off x="2154875" y="4017821"/>
            <a:ext cx="804595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 err="1">
                <a:solidFill>
                  <a:srgbClr val="AF33A6"/>
                </a:solidFill>
                <a:latin typeface="Source Code Pro" charset="0"/>
                <a:ea typeface="Source Code Pro" charset="0"/>
                <a:cs typeface="Source Code Pro" charset="0"/>
              </a:rPr>
              <a:t>function</a:t>
            </a:r>
            <a:r>
              <a:rPr lang="de-DE" dirty="0">
                <a:solidFill>
                  <a:srgbClr val="41719C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Counter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({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filtered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, </a:t>
            </a:r>
            <a:r>
              <a:rPr lang="de-DE" b="1" dirty="0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total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}) {</a:t>
            </a:r>
          </a:p>
          <a:p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</a:t>
            </a:r>
          </a:p>
          <a:p>
            <a:endParaRPr lang="de-DE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 Medium" charset="0"/>
            </a:endParaRPr>
          </a:p>
          <a:p>
            <a:endParaRPr lang="de-DE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 Medium" charset="0"/>
            </a:endParaRPr>
          </a:p>
          <a:p>
            <a:endParaRPr lang="de-DE" dirty="0">
              <a:solidFill>
                <a:srgbClr val="EF7D1D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</a:t>
            </a:r>
            <a:endParaRPr lang="de-DE" b="0" dirty="0">
              <a:solidFill>
                <a:srgbClr val="025249"/>
              </a:solidFill>
              <a:effectLst/>
              <a:latin typeface="Source Code Pro" charset="0"/>
              <a:ea typeface="Source Code Pro" charset="0"/>
              <a:cs typeface="Source Code Pro" charset="0"/>
            </a:endParaRPr>
          </a:p>
        </p:txBody>
      </p:sp>
      <p:sp>
        <p:nvSpPr>
          <p:cNvPr id="12" name="Inhaltsplatzhalter 6">
            <a:extLst>
              <a:ext uri="{FF2B5EF4-FFF2-40B4-BE49-F238E27FC236}">
                <a16:creationId xmlns:a16="http://schemas.microsoft.com/office/drawing/2014/main" id="{44E5BC64-1434-C342-9DB9-E11AC4817D7A}"/>
              </a:ext>
            </a:extLst>
          </p:cNvPr>
          <p:cNvSpPr txBox="1">
            <a:spLocks/>
          </p:cNvSpPr>
          <p:nvPr/>
        </p:nvSpPr>
        <p:spPr>
          <a:xfrm>
            <a:off x="4712972" y="4931103"/>
            <a:ext cx="2445927" cy="40481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de-DE" sz="1600" b="1" spc="4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Properties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30D6F8AB-4C20-4442-ACF6-95D560F21A5E}"/>
              </a:ext>
            </a:extLst>
          </p:cNvPr>
          <p:cNvSpPr/>
          <p:nvPr/>
        </p:nvSpPr>
        <p:spPr>
          <a:xfrm>
            <a:off x="4563214" y="4029779"/>
            <a:ext cx="2302772" cy="371285"/>
          </a:xfrm>
          <a:prstGeom prst="rect">
            <a:avLst/>
          </a:prstGeom>
          <a:noFill/>
          <a:ln w="25400">
            <a:solidFill>
              <a:srgbClr val="EF7D1D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cxnSp>
        <p:nvCxnSpPr>
          <p:cNvPr id="14" name="Gerader Verbinder 21">
            <a:extLst>
              <a:ext uri="{FF2B5EF4-FFF2-40B4-BE49-F238E27FC236}">
                <a16:creationId xmlns:a16="http://schemas.microsoft.com/office/drawing/2014/main" id="{AF560175-0736-064E-B91B-246297CB3670}"/>
              </a:ext>
            </a:extLst>
          </p:cNvPr>
          <p:cNvCxnSpPr/>
          <p:nvPr/>
        </p:nvCxnSpPr>
        <p:spPr>
          <a:xfrm flipH="1" flipV="1">
            <a:off x="5935936" y="4401064"/>
            <a:ext cx="1" cy="502591"/>
          </a:xfrm>
          <a:prstGeom prst="line">
            <a:avLst/>
          </a:prstGeom>
          <a:ln w="25400">
            <a:solidFill>
              <a:srgbClr val="EF7D1D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hteck 8">
            <a:extLst>
              <a:ext uri="{FF2B5EF4-FFF2-40B4-BE49-F238E27FC236}">
                <a16:creationId xmlns:a16="http://schemas.microsoft.com/office/drawing/2014/main" id="{355088E6-08D0-9841-924C-131D901A7DCB}"/>
              </a:ext>
            </a:extLst>
          </p:cNvPr>
          <p:cNvSpPr/>
          <p:nvPr/>
        </p:nvSpPr>
        <p:spPr>
          <a:xfrm>
            <a:off x="3404680" y="1777553"/>
            <a:ext cx="233042" cy="371285"/>
          </a:xfrm>
          <a:prstGeom prst="rect">
            <a:avLst/>
          </a:prstGeom>
          <a:noFill/>
          <a:ln w="25400">
            <a:solidFill>
              <a:srgbClr val="EF7D1D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9A4ABDBF-D86D-2140-A2D8-70C0C592F1C2}"/>
              </a:ext>
            </a:extLst>
          </p:cNvPr>
          <p:cNvSpPr/>
          <p:nvPr/>
        </p:nvSpPr>
        <p:spPr>
          <a:xfrm>
            <a:off x="3965875" y="1777553"/>
            <a:ext cx="367586" cy="371285"/>
          </a:xfrm>
          <a:prstGeom prst="rect">
            <a:avLst/>
          </a:prstGeom>
          <a:noFill/>
          <a:ln w="25400">
            <a:solidFill>
              <a:srgbClr val="EF7D1D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cxnSp>
        <p:nvCxnSpPr>
          <p:cNvPr id="15" name="Gerader Verbinder 21">
            <a:extLst>
              <a:ext uri="{FF2B5EF4-FFF2-40B4-BE49-F238E27FC236}">
                <a16:creationId xmlns:a16="http://schemas.microsoft.com/office/drawing/2014/main" id="{67C2963F-6E92-9846-A788-D426098C2E80}"/>
              </a:ext>
            </a:extLst>
          </p:cNvPr>
          <p:cNvCxnSpPr>
            <a:cxnSpLocks/>
          </p:cNvCxnSpPr>
          <p:nvPr/>
        </p:nvCxnSpPr>
        <p:spPr>
          <a:xfrm flipH="1" flipV="1">
            <a:off x="3521203" y="2239796"/>
            <a:ext cx="1597449" cy="1778025"/>
          </a:xfrm>
          <a:prstGeom prst="line">
            <a:avLst/>
          </a:prstGeom>
          <a:ln w="15875">
            <a:solidFill>
              <a:srgbClr val="EF7D1D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Gerader Verbinder 21">
            <a:extLst>
              <a:ext uri="{FF2B5EF4-FFF2-40B4-BE49-F238E27FC236}">
                <a16:creationId xmlns:a16="http://schemas.microsoft.com/office/drawing/2014/main" id="{2B63DC92-1BB4-B641-8D3E-CCCAA1C7CFAF}"/>
              </a:ext>
            </a:extLst>
          </p:cNvPr>
          <p:cNvCxnSpPr>
            <a:cxnSpLocks/>
          </p:cNvCxnSpPr>
          <p:nvPr/>
        </p:nvCxnSpPr>
        <p:spPr>
          <a:xfrm flipH="1" flipV="1">
            <a:off x="4187125" y="2219918"/>
            <a:ext cx="2154040" cy="1797903"/>
          </a:xfrm>
          <a:prstGeom prst="line">
            <a:avLst/>
          </a:prstGeom>
          <a:ln w="15875">
            <a:solidFill>
              <a:srgbClr val="EF7D1D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23775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einfache </a:t>
            </a:r>
            <a:r>
              <a:rPr lang="de-DE" dirty="0" err="1"/>
              <a:t>React</a:t>
            </a:r>
            <a:r>
              <a:rPr lang="de-DE" dirty="0"/>
              <a:t> Komponente</a:t>
            </a:r>
          </a:p>
        </p:txBody>
      </p:sp>
      <p:sp>
        <p:nvSpPr>
          <p:cNvPr id="8" name="Rechteck 7"/>
          <p:cNvSpPr/>
          <p:nvPr/>
        </p:nvSpPr>
        <p:spPr>
          <a:xfrm>
            <a:off x="103156" y="1784810"/>
            <a:ext cx="16517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Darstellung</a:t>
            </a:r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6471" y="1738355"/>
            <a:ext cx="3365692" cy="462241"/>
          </a:xfrm>
          <a:prstGeom prst="rect">
            <a:avLst/>
          </a:prstGeom>
        </p:spPr>
      </p:pic>
      <p:sp>
        <p:nvSpPr>
          <p:cNvPr id="6" name="Rechteck 5"/>
          <p:cNvSpPr/>
          <p:nvPr/>
        </p:nvSpPr>
        <p:spPr>
          <a:xfrm>
            <a:off x="2154875" y="4030689"/>
            <a:ext cx="804595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 err="1">
                <a:solidFill>
                  <a:srgbClr val="AF33A6"/>
                </a:solidFill>
                <a:latin typeface="Source Code Pro" charset="0"/>
                <a:ea typeface="Source Code Pro" charset="0"/>
                <a:cs typeface="Source Code Pro" charset="0"/>
              </a:rPr>
              <a:t>function</a:t>
            </a:r>
            <a:r>
              <a:rPr lang="de-DE" dirty="0">
                <a:solidFill>
                  <a:srgbClr val="41719C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Counter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({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" charset="0"/>
              </a:rPr>
              <a:t>filtered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, </a:t>
            </a:r>
            <a:r>
              <a:rPr lang="de-DE" b="1" dirty="0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total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}) {</a:t>
            </a:r>
          </a:p>
          <a:p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return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filtered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=== </a:t>
            </a:r>
            <a:r>
              <a:rPr lang="de-DE" b="1" dirty="0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total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?</a:t>
            </a:r>
          </a:p>
          <a:p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    </a:t>
            </a:r>
            <a:r>
              <a:rPr lang="de-DE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&lt;div&gt;</a:t>
            </a:r>
            <a:r>
              <a:rPr lang="de-DE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Showing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all {</a:t>
            </a:r>
            <a:r>
              <a:rPr lang="de-DE" b="1" dirty="0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total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 </a:t>
            </a:r>
            <a:r>
              <a:rPr lang="de-DE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Greetings</a:t>
            </a:r>
            <a:r>
              <a:rPr lang="de-DE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&lt;/div&gt;</a:t>
            </a:r>
          </a:p>
          <a:p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  :</a:t>
            </a:r>
          </a:p>
          <a:p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    </a:t>
            </a:r>
            <a:r>
              <a:rPr lang="de-DE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&lt;div&gt;</a:t>
            </a:r>
            <a:r>
              <a:rPr lang="de-DE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Showing</a:t>
            </a:r>
            <a:r>
              <a:rPr lang="de-DE" dirty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{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filtered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 </a:t>
            </a:r>
            <a:r>
              <a:rPr lang="de-DE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of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{</a:t>
            </a:r>
            <a:r>
              <a:rPr lang="de-DE" b="1" dirty="0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total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 </a:t>
            </a:r>
            <a:r>
              <a:rPr lang="de-DE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Greetings</a:t>
            </a:r>
            <a:r>
              <a:rPr lang="de-DE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&lt;/div&gt;</a:t>
            </a:r>
          </a:p>
          <a:p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</a:t>
            </a:r>
            <a:endParaRPr lang="de-DE" b="0" dirty="0">
              <a:solidFill>
                <a:srgbClr val="025249"/>
              </a:solidFill>
              <a:effectLst/>
              <a:latin typeface="Source Code Pro" charset="0"/>
              <a:ea typeface="Source Code Pro" charset="0"/>
              <a:cs typeface="Source Code Pro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45276FD7-225B-F24F-AE7D-6522ED65B49D}"/>
              </a:ext>
            </a:extLst>
          </p:cNvPr>
          <p:cNvSpPr/>
          <p:nvPr/>
        </p:nvSpPr>
        <p:spPr>
          <a:xfrm>
            <a:off x="3404680" y="1777553"/>
            <a:ext cx="233042" cy="371285"/>
          </a:xfrm>
          <a:prstGeom prst="rect">
            <a:avLst/>
          </a:prstGeom>
          <a:noFill/>
          <a:ln w="25400">
            <a:solidFill>
              <a:srgbClr val="EF7D1D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95C1958D-5AFA-C74E-A6A6-A04266E5BC92}"/>
              </a:ext>
            </a:extLst>
          </p:cNvPr>
          <p:cNvSpPr/>
          <p:nvPr/>
        </p:nvSpPr>
        <p:spPr>
          <a:xfrm>
            <a:off x="3965875" y="1777553"/>
            <a:ext cx="367586" cy="371285"/>
          </a:xfrm>
          <a:prstGeom prst="rect">
            <a:avLst/>
          </a:prstGeom>
          <a:noFill/>
          <a:ln w="25400">
            <a:solidFill>
              <a:srgbClr val="EF7D1D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</p:spTree>
    <p:extLst>
      <p:ext uri="{BB962C8B-B14F-4D97-AF65-F5344CB8AC3E}">
        <p14:creationId xmlns:p14="http://schemas.microsoft.com/office/powerpoint/2010/main" val="22005781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einfache </a:t>
            </a:r>
            <a:r>
              <a:rPr lang="de-DE" dirty="0" err="1"/>
              <a:t>React</a:t>
            </a:r>
            <a:r>
              <a:rPr lang="de-DE" dirty="0"/>
              <a:t> Komponente</a:t>
            </a:r>
          </a:p>
        </p:txBody>
      </p:sp>
      <p:sp>
        <p:nvSpPr>
          <p:cNvPr id="8" name="Rechteck 7"/>
          <p:cNvSpPr/>
          <p:nvPr/>
        </p:nvSpPr>
        <p:spPr>
          <a:xfrm>
            <a:off x="103156" y="1784810"/>
            <a:ext cx="16517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Darstellung</a:t>
            </a:r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6471" y="1738355"/>
            <a:ext cx="3365692" cy="462241"/>
          </a:xfrm>
          <a:prstGeom prst="rect">
            <a:avLst/>
          </a:prstGeom>
        </p:spPr>
      </p:pic>
      <p:sp>
        <p:nvSpPr>
          <p:cNvPr id="10" name="Rechteck 9"/>
          <p:cNvSpPr/>
          <p:nvPr/>
        </p:nvSpPr>
        <p:spPr>
          <a:xfrm>
            <a:off x="103155" y="6030119"/>
            <a:ext cx="24426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Verwendung</a:t>
            </a:r>
          </a:p>
        </p:txBody>
      </p:sp>
      <p:sp>
        <p:nvSpPr>
          <p:cNvPr id="6" name="Rechteck 5"/>
          <p:cNvSpPr/>
          <p:nvPr/>
        </p:nvSpPr>
        <p:spPr>
          <a:xfrm>
            <a:off x="2154875" y="4030689"/>
            <a:ext cx="804595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 err="1">
                <a:solidFill>
                  <a:srgbClr val="AF33A6"/>
                </a:solidFill>
                <a:latin typeface="Source Code Pro" charset="0"/>
                <a:ea typeface="Source Code Pro" charset="0"/>
                <a:cs typeface="Source Code Pro" charset="0"/>
              </a:rPr>
              <a:t>function</a:t>
            </a:r>
            <a:r>
              <a:rPr lang="de-DE" dirty="0">
                <a:solidFill>
                  <a:srgbClr val="41719C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Counter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({</a:t>
            </a:r>
            <a:r>
              <a:rPr lang="de-DE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filtered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, total}) {</a:t>
            </a:r>
          </a:p>
          <a:p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return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filtered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=== total ?</a:t>
            </a:r>
          </a:p>
          <a:p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    </a:t>
            </a:r>
            <a:r>
              <a:rPr lang="de-DE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&lt;div&gt;</a:t>
            </a:r>
            <a:r>
              <a:rPr lang="de-DE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Showing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all {total} </a:t>
            </a:r>
            <a:r>
              <a:rPr lang="de-DE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Greetings</a:t>
            </a:r>
            <a:r>
              <a:rPr lang="de-DE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&lt;/div&gt;</a:t>
            </a:r>
          </a:p>
          <a:p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  :</a:t>
            </a:r>
          </a:p>
          <a:p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    </a:t>
            </a:r>
            <a:r>
              <a:rPr lang="de-DE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&lt;div&gt;</a:t>
            </a:r>
            <a:r>
              <a:rPr lang="de-DE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Showing</a:t>
            </a:r>
            <a:r>
              <a:rPr lang="de-DE" dirty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{</a:t>
            </a:r>
            <a:r>
              <a:rPr lang="de-DE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filtered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 </a:t>
            </a:r>
            <a:r>
              <a:rPr lang="de-DE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of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{total} </a:t>
            </a:r>
            <a:r>
              <a:rPr lang="de-DE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Greetings</a:t>
            </a:r>
            <a:r>
              <a:rPr lang="de-DE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&lt;/div&gt;</a:t>
            </a:r>
          </a:p>
          <a:p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</a:t>
            </a:r>
            <a:endParaRPr lang="de-DE" b="0" dirty="0">
              <a:solidFill>
                <a:srgbClr val="025249"/>
              </a:solidFill>
              <a:effectLst/>
              <a:latin typeface="Source Code Pro" charset="0"/>
              <a:ea typeface="Source Code Pro" charset="0"/>
              <a:cs typeface="Source Code Pro" charset="0"/>
            </a:endParaRPr>
          </a:p>
        </p:txBody>
      </p:sp>
      <p:sp>
        <p:nvSpPr>
          <p:cNvPr id="11" name="Rechteck 10"/>
          <p:cNvSpPr/>
          <p:nvPr/>
        </p:nvSpPr>
        <p:spPr>
          <a:xfrm>
            <a:off x="2154875" y="6016331"/>
            <a:ext cx="601461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&lt;Counter </a:t>
            </a:r>
            <a:r>
              <a:rPr lang="de-DE" dirty="0" err="1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filtered</a:t>
            </a:r>
            <a:r>
              <a:rPr lang="de-DE" dirty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={</a:t>
            </a:r>
            <a:r>
              <a:rPr lang="de-DE" b="1" dirty="0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3</a:t>
            </a:r>
            <a:r>
              <a:rPr lang="de-DE" dirty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} total={</a:t>
            </a:r>
            <a:r>
              <a:rPr lang="de-DE" b="1" dirty="0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11</a:t>
            </a:r>
            <a:r>
              <a:rPr lang="de-DE" dirty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}</a:t>
            </a:r>
            <a:r>
              <a:rPr lang="de-DE" dirty="0">
                <a:solidFill>
                  <a:srgbClr val="1A1A1A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/&gt;</a:t>
            </a:r>
          </a:p>
        </p:txBody>
      </p:sp>
      <p:sp>
        <p:nvSpPr>
          <p:cNvPr id="9" name="Rechteck 8"/>
          <p:cNvSpPr/>
          <p:nvPr/>
        </p:nvSpPr>
        <p:spPr>
          <a:xfrm>
            <a:off x="103155" y="4030689"/>
            <a:ext cx="24426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Counter.js</a:t>
            </a:r>
            <a:endParaRPr lang="de-DE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E29BBA93-D177-0844-8792-5AFD464D6649}"/>
              </a:ext>
            </a:extLst>
          </p:cNvPr>
          <p:cNvSpPr/>
          <p:nvPr/>
        </p:nvSpPr>
        <p:spPr>
          <a:xfrm>
            <a:off x="3404680" y="1777553"/>
            <a:ext cx="233042" cy="371285"/>
          </a:xfrm>
          <a:prstGeom prst="rect">
            <a:avLst/>
          </a:prstGeom>
          <a:noFill/>
          <a:ln w="25400">
            <a:solidFill>
              <a:srgbClr val="EF7D1D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C8305A4B-EFAD-A741-B3B9-2B7734A0CB0C}"/>
              </a:ext>
            </a:extLst>
          </p:cNvPr>
          <p:cNvSpPr/>
          <p:nvPr/>
        </p:nvSpPr>
        <p:spPr>
          <a:xfrm>
            <a:off x="3965875" y="1777553"/>
            <a:ext cx="367586" cy="371285"/>
          </a:xfrm>
          <a:prstGeom prst="rect">
            <a:avLst/>
          </a:prstGeom>
          <a:noFill/>
          <a:ln w="25400">
            <a:solidFill>
              <a:srgbClr val="EF7D1D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</p:spTree>
    <p:extLst>
      <p:ext uri="{BB962C8B-B14F-4D97-AF65-F5344CB8AC3E}">
        <p14:creationId xmlns:p14="http://schemas.microsoft.com/office/powerpoint/2010/main" val="41340880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Komponenten werden zu Applikationen aggregiert</a:t>
            </a:r>
          </a:p>
        </p:txBody>
      </p:sp>
      <p:sp>
        <p:nvSpPr>
          <p:cNvPr id="4" name="Rechteck 3"/>
          <p:cNvSpPr/>
          <p:nvPr/>
        </p:nvSpPr>
        <p:spPr>
          <a:xfrm>
            <a:off x="2163651" y="1230825"/>
            <a:ext cx="6465194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 err="1">
                <a:solidFill>
                  <a:srgbClr val="7B1FA2"/>
                </a:solidFill>
                <a:latin typeface="Source Code Pro" charset="0"/>
                <a:ea typeface="Source Code Pro" charset="0"/>
                <a:cs typeface="Source Code Pro" charset="0"/>
              </a:rPr>
              <a:t>import</a:t>
            </a:r>
            <a:r>
              <a:rPr lang="de-DE" dirty="0">
                <a:solidFill>
                  <a:srgbClr val="1A1A1A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dirty="0">
                <a:solidFill>
                  <a:srgbClr val="BD7111"/>
                </a:solidFill>
                <a:latin typeface="Source Code Pro" charset="0"/>
                <a:ea typeface="Source Code Pro" charset="0"/>
                <a:cs typeface="Source Code Pro" charset="0"/>
              </a:rPr>
              <a:t>Counter</a:t>
            </a:r>
            <a:r>
              <a:rPr lang="de-DE" dirty="0">
                <a:solidFill>
                  <a:srgbClr val="1A1A1A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dirty="0" err="1">
                <a:solidFill>
                  <a:srgbClr val="7B1FA2"/>
                </a:solidFill>
                <a:latin typeface="Source Code Pro" charset="0"/>
                <a:ea typeface="Source Code Pro" charset="0"/>
                <a:cs typeface="Source Code Pro" charset="0"/>
              </a:rPr>
              <a:t>from</a:t>
            </a:r>
            <a:r>
              <a:rPr lang="de-DE" dirty="0">
                <a:solidFill>
                  <a:srgbClr val="1A1A1A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dirty="0">
                <a:solidFill>
                  <a:srgbClr val="BD7111"/>
                </a:solidFill>
                <a:latin typeface="Source Code Pro" charset="0"/>
                <a:ea typeface="Source Code Pro" charset="0"/>
                <a:cs typeface="Source Code Pro" charset="0"/>
              </a:rPr>
              <a:t>'./Counter'</a:t>
            </a:r>
            <a:r>
              <a:rPr lang="de-DE" dirty="0">
                <a:solidFill>
                  <a:srgbClr val="1A1A1A"/>
                </a:solidFill>
                <a:latin typeface="Source Code Pro" charset="0"/>
                <a:ea typeface="Source Code Pro" charset="0"/>
                <a:cs typeface="Source Code Pro" charset="0"/>
              </a:rPr>
              <a:t>;</a:t>
            </a:r>
          </a:p>
          <a:p>
            <a:r>
              <a:rPr lang="de-DE" dirty="0" err="1">
                <a:solidFill>
                  <a:srgbClr val="7B1FA2"/>
                </a:solidFill>
                <a:latin typeface="Source Code Pro" charset="0"/>
                <a:ea typeface="Source Code Pro" charset="0"/>
                <a:cs typeface="Source Code Pro" charset="0"/>
              </a:rPr>
              <a:t>import</a:t>
            </a:r>
            <a:r>
              <a:rPr lang="de-DE" dirty="0">
                <a:solidFill>
                  <a:srgbClr val="1A1A1A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dirty="0" err="1">
                <a:solidFill>
                  <a:srgbClr val="BD7111"/>
                </a:solidFill>
                <a:latin typeface="Source Code Pro" charset="0"/>
                <a:ea typeface="Source Code Pro" charset="0"/>
                <a:cs typeface="Source Code Pro" charset="0"/>
              </a:rPr>
              <a:t>Greeting</a:t>
            </a:r>
            <a:r>
              <a:rPr lang="de-DE" dirty="0">
                <a:solidFill>
                  <a:srgbClr val="1A1A1A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dirty="0" err="1">
                <a:solidFill>
                  <a:srgbClr val="7B1FA2"/>
                </a:solidFill>
                <a:latin typeface="Source Code Pro" charset="0"/>
                <a:ea typeface="Source Code Pro" charset="0"/>
                <a:cs typeface="Source Code Pro" charset="0"/>
              </a:rPr>
              <a:t>from</a:t>
            </a:r>
            <a:r>
              <a:rPr lang="de-DE" dirty="0">
                <a:solidFill>
                  <a:srgbClr val="1A1A1A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dirty="0">
                <a:solidFill>
                  <a:srgbClr val="BD7111"/>
                </a:solidFill>
                <a:latin typeface="Source Code Pro" charset="0"/>
                <a:ea typeface="Source Code Pro" charset="0"/>
                <a:cs typeface="Source Code Pro" charset="0"/>
              </a:rPr>
              <a:t>'./</a:t>
            </a:r>
            <a:r>
              <a:rPr lang="de-DE" dirty="0" err="1">
                <a:solidFill>
                  <a:srgbClr val="BD7111"/>
                </a:solidFill>
                <a:latin typeface="Source Code Pro" charset="0"/>
                <a:ea typeface="Source Code Pro" charset="0"/>
                <a:cs typeface="Source Code Pro" charset="0"/>
              </a:rPr>
              <a:t>GreetingTable</a:t>
            </a:r>
            <a:r>
              <a:rPr lang="de-DE" dirty="0">
                <a:solidFill>
                  <a:srgbClr val="BD7111"/>
                </a:solidFill>
                <a:latin typeface="Source Code Pro" charset="0"/>
                <a:ea typeface="Source Code Pro" charset="0"/>
                <a:cs typeface="Source Code Pro" charset="0"/>
              </a:rPr>
              <a:t>'</a:t>
            </a:r>
            <a:r>
              <a:rPr lang="de-DE" dirty="0">
                <a:solidFill>
                  <a:srgbClr val="1A1A1A"/>
                </a:solidFill>
                <a:latin typeface="Source Code Pro" charset="0"/>
                <a:ea typeface="Source Code Pro" charset="0"/>
                <a:cs typeface="Source Code Pro" charset="0"/>
              </a:rPr>
              <a:t>;</a:t>
            </a:r>
          </a:p>
          <a:p>
            <a:r>
              <a:rPr lang="de-DE" dirty="0" err="1">
                <a:solidFill>
                  <a:srgbClr val="7B1FA2"/>
                </a:solidFill>
                <a:latin typeface="Source Code Pro" charset="0"/>
                <a:ea typeface="Source Code Pro" charset="0"/>
                <a:cs typeface="Source Code Pro" charset="0"/>
              </a:rPr>
              <a:t>import</a:t>
            </a:r>
            <a:r>
              <a:rPr lang="de-DE" dirty="0">
                <a:solidFill>
                  <a:srgbClr val="1A1A1A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dirty="0">
                <a:solidFill>
                  <a:srgbClr val="BD7111"/>
                </a:solidFill>
                <a:latin typeface="Source Code Pro" charset="0"/>
                <a:ea typeface="Source Code Pro" charset="0"/>
                <a:cs typeface="Source Code Pro" charset="0"/>
              </a:rPr>
              <a:t>Chart</a:t>
            </a:r>
            <a:r>
              <a:rPr lang="de-DE" dirty="0">
                <a:solidFill>
                  <a:srgbClr val="1A1A1A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dirty="0" err="1">
                <a:solidFill>
                  <a:srgbClr val="7B1FA2"/>
                </a:solidFill>
                <a:latin typeface="Source Code Pro" charset="0"/>
                <a:ea typeface="Source Code Pro" charset="0"/>
                <a:cs typeface="Source Code Pro" charset="0"/>
              </a:rPr>
              <a:t>from</a:t>
            </a:r>
            <a:r>
              <a:rPr lang="de-DE" dirty="0">
                <a:solidFill>
                  <a:srgbClr val="1A1A1A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dirty="0">
                <a:solidFill>
                  <a:srgbClr val="BD7111"/>
                </a:solidFill>
                <a:latin typeface="Source Code Pro" charset="0"/>
                <a:ea typeface="Source Code Pro" charset="0"/>
                <a:cs typeface="Source Code Pro" charset="0"/>
              </a:rPr>
              <a:t>'./Chart'</a:t>
            </a:r>
            <a:r>
              <a:rPr lang="de-DE" dirty="0">
                <a:solidFill>
                  <a:srgbClr val="1A1A1A"/>
                </a:solidFill>
                <a:latin typeface="Source Code Pro" charset="0"/>
                <a:ea typeface="Source Code Pro" charset="0"/>
                <a:cs typeface="Source Code Pro" charset="0"/>
              </a:rPr>
              <a:t>;</a:t>
            </a:r>
          </a:p>
          <a:p>
            <a:br>
              <a:rPr lang="de-DE" dirty="0">
                <a:solidFill>
                  <a:srgbClr val="1A1A1A"/>
                </a:solidFill>
                <a:latin typeface="Source Code Pro" charset="0"/>
                <a:ea typeface="Source Code Pro" charset="0"/>
                <a:cs typeface="Source Code Pro" charset="0"/>
              </a:rPr>
            </a:br>
            <a:r>
              <a:rPr lang="de-DE" dirty="0" err="1">
                <a:solidFill>
                  <a:srgbClr val="7B1FA2"/>
                </a:solidFill>
                <a:latin typeface="Source Code Pro" charset="0"/>
                <a:ea typeface="Source Code Pro" charset="0"/>
                <a:cs typeface="Source Code Pro" charset="0"/>
              </a:rPr>
              <a:t>function</a:t>
            </a:r>
            <a:r>
              <a:rPr lang="de-DE" dirty="0">
                <a:solidFill>
                  <a:srgbClr val="7B1FA2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dirty="0">
                <a:solidFill>
                  <a:srgbClr val="3F831E"/>
                </a:solidFill>
                <a:latin typeface="Source Code Pro" charset="0"/>
                <a:ea typeface="Source Code Pro" charset="0"/>
                <a:cs typeface="Source Code Pro" charset="0"/>
              </a:rPr>
              <a:t>App</a:t>
            </a:r>
            <a:r>
              <a:rPr lang="de-DE" dirty="0">
                <a:solidFill>
                  <a:srgbClr val="1A1A1A"/>
                </a:solidFill>
                <a:latin typeface="Source Code Pro" charset="0"/>
                <a:ea typeface="Source Code Pro" charset="0"/>
                <a:cs typeface="Source Code Pro" charset="0"/>
              </a:rPr>
              <a:t>() {</a:t>
            </a:r>
          </a:p>
          <a:p>
            <a:r>
              <a:rPr lang="de-DE" dirty="0">
                <a:solidFill>
                  <a:srgbClr val="398BC9"/>
                </a:solidFill>
                <a:latin typeface="Source Code Pro" charset="0"/>
                <a:ea typeface="Source Code Pro" charset="0"/>
                <a:cs typeface="Source Code Pro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return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(	</a:t>
            </a:r>
          </a:p>
          <a:p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&lt;</a:t>
            </a:r>
            <a:r>
              <a:rPr lang="de-DE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main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&gt;</a:t>
            </a:r>
          </a:p>
          <a:p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&lt;</a:t>
            </a:r>
            <a:r>
              <a:rPr lang="de-DE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header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&gt;</a:t>
            </a:r>
          </a:p>
          <a:p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  </a:t>
            </a:r>
            <a:r>
              <a:rPr lang="de-DE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&lt;Counter </a:t>
            </a:r>
            <a:r>
              <a:rPr lang="de-DE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filtered</a:t>
            </a:r>
            <a:r>
              <a:rPr lang="de-DE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={3} total={11} /&gt;</a:t>
            </a:r>
          </a:p>
          <a:p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&lt;/</a:t>
            </a:r>
            <a:r>
              <a:rPr lang="de-DE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header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&gt;</a:t>
            </a:r>
          </a:p>
          <a:p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&lt;div </a:t>
            </a:r>
            <a:r>
              <a:rPr lang="de-DE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className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="</a:t>
            </a:r>
            <a:r>
              <a:rPr lang="de-DE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Left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"&gt;</a:t>
            </a:r>
          </a:p>
          <a:p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  </a:t>
            </a:r>
            <a:r>
              <a:rPr lang="de-DE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&lt;</a:t>
            </a:r>
            <a:r>
              <a:rPr lang="de-DE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GreetingTable</a:t>
            </a:r>
            <a:r>
              <a:rPr lang="de-DE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/&gt;</a:t>
            </a:r>
          </a:p>
          <a:p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&lt;/div&gt;</a:t>
            </a:r>
          </a:p>
          <a:p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&lt;div </a:t>
            </a:r>
            <a:r>
              <a:rPr lang="de-DE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className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="</a:t>
            </a:r>
            <a:r>
              <a:rPr lang="de-DE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Right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"&gt;</a:t>
            </a:r>
          </a:p>
          <a:p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  </a:t>
            </a:r>
            <a:r>
              <a:rPr lang="de-DE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&lt;Chart /&gt;</a:t>
            </a:r>
          </a:p>
          <a:p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&lt;/div&gt;</a:t>
            </a:r>
          </a:p>
          <a:p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&lt;/</a:t>
            </a:r>
            <a:r>
              <a:rPr lang="de-DE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main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&gt;</a:t>
            </a:r>
          </a:p>
          <a:p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)</a:t>
            </a:r>
          </a:p>
          <a:p>
            <a:r>
              <a:rPr lang="de-DE" dirty="0">
                <a:solidFill>
                  <a:srgbClr val="1A1A1A"/>
                </a:solidFill>
                <a:latin typeface="Source Code Pro" charset="0"/>
                <a:ea typeface="Source Code Pro" charset="0"/>
                <a:cs typeface="Source Code Pro" charset="0"/>
              </a:rPr>
              <a:t>}</a:t>
            </a:r>
          </a:p>
        </p:txBody>
      </p:sp>
      <p:sp>
        <p:nvSpPr>
          <p:cNvPr id="5" name="Rechteck 4"/>
          <p:cNvSpPr/>
          <p:nvPr/>
        </p:nvSpPr>
        <p:spPr>
          <a:xfrm>
            <a:off x="103155" y="2281402"/>
            <a:ext cx="24426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App.js</a:t>
            </a:r>
            <a:endParaRPr lang="de-DE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17577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1906333" y="2943698"/>
            <a:ext cx="6093335" cy="30807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9419" b="1" dirty="0">
                <a:solidFill>
                  <a:srgbClr val="1778B8"/>
                </a:solidFill>
                <a:latin typeface="Source Sans Pro" charset="0"/>
                <a:ea typeface="Source Sans Pro" charset="0"/>
                <a:cs typeface="Source Sans Pro" charset="0"/>
              </a:rPr>
              <a:t>State</a:t>
            </a:r>
            <a:endParaRPr lang="de-DE" sz="2925" b="1" dirty="0">
              <a:solidFill>
                <a:srgbClr val="1778B8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100" dirty="0"/>
              <a:t>Arbeiten mit veränderlichen Daten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0B3C04C2-71BB-FF44-A3F7-3B17847F8A29}"/>
              </a:ext>
            </a:extLst>
          </p:cNvPr>
          <p:cNvSpPr/>
          <p:nvPr/>
        </p:nvSpPr>
        <p:spPr>
          <a:xfrm>
            <a:off x="3416361" y="2340654"/>
            <a:ext cx="307327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4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Model </a:t>
            </a:r>
            <a:r>
              <a:rPr lang="de-DE" sz="4400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a.k.a</a:t>
            </a:r>
            <a:endParaRPr lang="de-DE" sz="2925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80890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State</a:t>
            </a:r>
          </a:p>
        </p:txBody>
      </p:sp>
      <p:sp>
        <p:nvSpPr>
          <p:cNvPr id="4" name="Inhaltsplatzhalter 6"/>
          <p:cNvSpPr txBox="1">
            <a:spLocks/>
          </p:cNvSpPr>
          <p:nvPr/>
        </p:nvSpPr>
        <p:spPr>
          <a:xfrm>
            <a:off x="-133339" y="3576800"/>
            <a:ext cx="1919567" cy="34431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de-DE" sz="1600" b="1" spc="41" dirty="0" err="1">
                <a:solidFill>
                  <a:srgbClr val="41719C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GreetingEditor</a:t>
            </a:r>
            <a:endParaRPr lang="de-DE" sz="1600" b="1" spc="41" dirty="0">
              <a:solidFill>
                <a:srgbClr val="41719C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cxnSp>
        <p:nvCxnSpPr>
          <p:cNvPr id="5" name="Gerade Verbindung 10"/>
          <p:cNvCxnSpPr/>
          <p:nvPr/>
        </p:nvCxnSpPr>
        <p:spPr>
          <a:xfrm flipH="1">
            <a:off x="1867437" y="3712082"/>
            <a:ext cx="576819" cy="0"/>
          </a:xfrm>
          <a:prstGeom prst="line">
            <a:avLst/>
          </a:prstGeom>
          <a:ln w="25400">
            <a:solidFill>
              <a:srgbClr val="41719C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Gerade Verbindung 10"/>
          <p:cNvCxnSpPr/>
          <p:nvPr/>
        </p:nvCxnSpPr>
        <p:spPr>
          <a:xfrm flipV="1">
            <a:off x="2444256" y="2636421"/>
            <a:ext cx="0" cy="2275145"/>
          </a:xfrm>
          <a:prstGeom prst="line">
            <a:avLst/>
          </a:prstGeom>
          <a:ln w="25400">
            <a:solidFill>
              <a:srgbClr val="41719C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Inhaltsplatzhalter 6"/>
          <p:cNvSpPr txBox="1">
            <a:spLocks/>
          </p:cNvSpPr>
          <p:nvPr/>
        </p:nvSpPr>
        <p:spPr>
          <a:xfrm>
            <a:off x="4831405" y="1941486"/>
            <a:ext cx="2445927" cy="40481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de-DE" sz="1600" b="1" spc="4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Veränderlicher Zustand!</a:t>
            </a:r>
          </a:p>
        </p:txBody>
      </p:sp>
      <p:cxnSp>
        <p:nvCxnSpPr>
          <p:cNvPr id="18" name="Gerade Verbindung 10"/>
          <p:cNvCxnSpPr/>
          <p:nvPr/>
        </p:nvCxnSpPr>
        <p:spPr>
          <a:xfrm flipH="1" flipV="1">
            <a:off x="2444256" y="2630180"/>
            <a:ext cx="2560423" cy="12482"/>
          </a:xfrm>
          <a:prstGeom prst="line">
            <a:avLst/>
          </a:prstGeom>
          <a:ln w="25400">
            <a:solidFill>
              <a:srgbClr val="41719C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10"/>
          <p:cNvCxnSpPr/>
          <p:nvPr/>
        </p:nvCxnSpPr>
        <p:spPr>
          <a:xfrm flipH="1">
            <a:off x="2444256" y="4911566"/>
            <a:ext cx="2560422" cy="0"/>
          </a:xfrm>
          <a:prstGeom prst="line">
            <a:avLst/>
          </a:prstGeom>
          <a:ln w="25400">
            <a:solidFill>
              <a:srgbClr val="41719C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Bild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2151" y="2625567"/>
            <a:ext cx="4292600" cy="2286000"/>
          </a:xfrm>
          <a:prstGeom prst="rect">
            <a:avLst/>
          </a:prstGeom>
        </p:spPr>
      </p:pic>
      <p:sp>
        <p:nvSpPr>
          <p:cNvPr id="7" name="Rechteck 6"/>
          <p:cNvSpPr/>
          <p:nvPr/>
        </p:nvSpPr>
        <p:spPr>
          <a:xfrm>
            <a:off x="5142152" y="4159875"/>
            <a:ext cx="4292600" cy="751691"/>
          </a:xfrm>
          <a:prstGeom prst="rect">
            <a:avLst/>
          </a:prstGeom>
          <a:solidFill>
            <a:srgbClr val="D4EBE9">
              <a:alpha val="8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/>
          <p:cNvSpPr/>
          <p:nvPr/>
        </p:nvSpPr>
        <p:spPr>
          <a:xfrm>
            <a:off x="5142151" y="2625567"/>
            <a:ext cx="4292600" cy="2285999"/>
          </a:xfrm>
          <a:prstGeom prst="rect">
            <a:avLst/>
          </a:prstGeom>
          <a:noFill/>
          <a:ln>
            <a:solidFill>
              <a:srgbClr val="0252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Rechteck 26"/>
          <p:cNvSpPr/>
          <p:nvPr/>
        </p:nvSpPr>
        <p:spPr>
          <a:xfrm>
            <a:off x="5311766" y="2796918"/>
            <a:ext cx="651153" cy="371285"/>
          </a:xfrm>
          <a:prstGeom prst="rect">
            <a:avLst/>
          </a:prstGeom>
          <a:noFill/>
          <a:ln w="25400">
            <a:solidFill>
              <a:srgbClr val="EF7D1D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22" name="Rechteck 21"/>
          <p:cNvSpPr/>
          <p:nvPr/>
        </p:nvSpPr>
        <p:spPr>
          <a:xfrm>
            <a:off x="5286008" y="3582923"/>
            <a:ext cx="792820" cy="371285"/>
          </a:xfrm>
          <a:prstGeom prst="rect">
            <a:avLst/>
          </a:prstGeom>
          <a:noFill/>
          <a:ln w="25400">
            <a:solidFill>
              <a:srgbClr val="EF7D1D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cxnSp>
        <p:nvCxnSpPr>
          <p:cNvPr id="28" name="Gerader Verbinder 21"/>
          <p:cNvCxnSpPr/>
          <p:nvPr/>
        </p:nvCxnSpPr>
        <p:spPr>
          <a:xfrm flipH="1" flipV="1">
            <a:off x="5682417" y="2242392"/>
            <a:ext cx="1" cy="502591"/>
          </a:xfrm>
          <a:prstGeom prst="line">
            <a:avLst/>
          </a:prstGeom>
          <a:ln w="25400">
            <a:solidFill>
              <a:srgbClr val="EF7D1D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Gerader Verbinder 21"/>
          <p:cNvCxnSpPr/>
          <p:nvPr/>
        </p:nvCxnSpPr>
        <p:spPr>
          <a:xfrm flipV="1">
            <a:off x="6054369" y="2226352"/>
            <a:ext cx="1" cy="1356571"/>
          </a:xfrm>
          <a:prstGeom prst="line">
            <a:avLst/>
          </a:prstGeom>
          <a:ln w="25400">
            <a:solidFill>
              <a:srgbClr val="EF7D1D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Inhaltsplatzhalter 6"/>
          <p:cNvSpPr txBox="1">
            <a:spLocks/>
          </p:cNvSpPr>
          <p:nvPr/>
        </p:nvSpPr>
        <p:spPr>
          <a:xfrm>
            <a:off x="3230430" y="2800828"/>
            <a:ext cx="1227987" cy="31585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de-DE" sz="1600" b="1" spc="41" dirty="0" err="1">
                <a:solidFill>
                  <a:srgbClr val="EF7D1D"/>
                </a:solidFill>
                <a:latin typeface="Source Code Pro Semibold" charset="0"/>
                <a:ea typeface="Source Code Pro Semibold" charset="0"/>
                <a:cs typeface="Source Code Pro Semibold" charset="0"/>
              </a:rPr>
              <a:t>input</a:t>
            </a:r>
            <a:endParaRPr lang="de-DE" sz="1600" b="1" spc="41" dirty="0">
              <a:solidFill>
                <a:srgbClr val="EF7D1D"/>
              </a:solidFill>
              <a:latin typeface="Source Code Pro Semibold" charset="0"/>
              <a:ea typeface="Source Code Pro Semibold" charset="0"/>
              <a:cs typeface="Source Code Pro Semibold" charset="0"/>
            </a:endParaRPr>
          </a:p>
        </p:txBody>
      </p:sp>
      <p:cxnSp>
        <p:nvCxnSpPr>
          <p:cNvPr id="30" name="Gerade Verbindung 10"/>
          <p:cNvCxnSpPr/>
          <p:nvPr/>
        </p:nvCxnSpPr>
        <p:spPr>
          <a:xfrm flipV="1">
            <a:off x="4869167" y="2756068"/>
            <a:ext cx="0" cy="400957"/>
          </a:xfrm>
          <a:prstGeom prst="line">
            <a:avLst/>
          </a:prstGeom>
          <a:ln w="25400">
            <a:solidFill>
              <a:srgbClr val="EF7D1D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10"/>
          <p:cNvCxnSpPr/>
          <p:nvPr/>
        </p:nvCxnSpPr>
        <p:spPr>
          <a:xfrm>
            <a:off x="4584879" y="2956547"/>
            <a:ext cx="284288" cy="0"/>
          </a:xfrm>
          <a:prstGeom prst="line">
            <a:avLst/>
          </a:prstGeom>
          <a:ln w="25400">
            <a:solidFill>
              <a:srgbClr val="EF7D1D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10"/>
          <p:cNvCxnSpPr/>
          <p:nvPr/>
        </p:nvCxnSpPr>
        <p:spPr>
          <a:xfrm>
            <a:off x="4869167" y="2756068"/>
            <a:ext cx="170801" cy="0"/>
          </a:xfrm>
          <a:prstGeom prst="line">
            <a:avLst/>
          </a:prstGeom>
          <a:ln w="25400">
            <a:solidFill>
              <a:srgbClr val="EF7D1D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10"/>
          <p:cNvCxnSpPr/>
          <p:nvPr/>
        </p:nvCxnSpPr>
        <p:spPr>
          <a:xfrm>
            <a:off x="4869167" y="3157026"/>
            <a:ext cx="170801" cy="0"/>
          </a:xfrm>
          <a:prstGeom prst="line">
            <a:avLst/>
          </a:prstGeom>
          <a:ln w="25400">
            <a:solidFill>
              <a:srgbClr val="EF7D1D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Inhaltsplatzhalter 6"/>
          <p:cNvSpPr txBox="1">
            <a:spLocks/>
          </p:cNvSpPr>
          <p:nvPr/>
        </p:nvSpPr>
        <p:spPr>
          <a:xfrm>
            <a:off x="3228469" y="3582923"/>
            <a:ext cx="1227987" cy="31585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de-DE" sz="1600" b="1" spc="41" dirty="0" err="1">
                <a:solidFill>
                  <a:srgbClr val="EF7D1D"/>
                </a:solidFill>
                <a:latin typeface="Source Code Pro Semibold" charset="0"/>
                <a:ea typeface="Source Code Pro Semibold" charset="0"/>
                <a:cs typeface="Source Code Pro Semibold" charset="0"/>
              </a:rPr>
              <a:t>input</a:t>
            </a:r>
            <a:endParaRPr lang="de-DE" sz="1600" b="1" spc="41" dirty="0">
              <a:solidFill>
                <a:srgbClr val="EF7D1D"/>
              </a:solidFill>
              <a:latin typeface="Source Code Pro Semibold" charset="0"/>
              <a:ea typeface="Source Code Pro Semibold" charset="0"/>
              <a:cs typeface="Source Code Pro Semibold" charset="0"/>
            </a:endParaRPr>
          </a:p>
        </p:txBody>
      </p:sp>
      <p:cxnSp>
        <p:nvCxnSpPr>
          <p:cNvPr id="35" name="Gerade Verbindung 10"/>
          <p:cNvCxnSpPr/>
          <p:nvPr/>
        </p:nvCxnSpPr>
        <p:spPr>
          <a:xfrm flipV="1">
            <a:off x="4867206" y="3538163"/>
            <a:ext cx="0" cy="400957"/>
          </a:xfrm>
          <a:prstGeom prst="line">
            <a:avLst/>
          </a:prstGeom>
          <a:ln w="25400">
            <a:solidFill>
              <a:srgbClr val="EF7D1D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Gerade Verbindung 10"/>
          <p:cNvCxnSpPr/>
          <p:nvPr/>
        </p:nvCxnSpPr>
        <p:spPr>
          <a:xfrm>
            <a:off x="4582918" y="3738642"/>
            <a:ext cx="284288" cy="0"/>
          </a:xfrm>
          <a:prstGeom prst="line">
            <a:avLst/>
          </a:prstGeom>
          <a:ln w="25400">
            <a:solidFill>
              <a:srgbClr val="EF7D1D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10"/>
          <p:cNvCxnSpPr/>
          <p:nvPr/>
        </p:nvCxnSpPr>
        <p:spPr>
          <a:xfrm>
            <a:off x="4867206" y="3538163"/>
            <a:ext cx="170801" cy="0"/>
          </a:xfrm>
          <a:prstGeom prst="line">
            <a:avLst/>
          </a:prstGeom>
          <a:ln w="25400">
            <a:solidFill>
              <a:srgbClr val="EF7D1D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Gerade Verbindung 10"/>
          <p:cNvCxnSpPr/>
          <p:nvPr/>
        </p:nvCxnSpPr>
        <p:spPr>
          <a:xfrm>
            <a:off x="4867206" y="3939121"/>
            <a:ext cx="170801" cy="0"/>
          </a:xfrm>
          <a:prstGeom prst="line">
            <a:avLst/>
          </a:prstGeom>
          <a:ln w="25400">
            <a:solidFill>
              <a:srgbClr val="EF7D1D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Inhaltsplatzhalter 2">
            <a:extLst>
              <a:ext uri="{FF2B5EF4-FFF2-40B4-BE49-F238E27FC236}">
                <a16:creationId xmlns:a16="http://schemas.microsoft.com/office/drawing/2014/main" id="{999D0848-BCD4-3C49-8685-A5974F6FA9E5}"/>
              </a:ext>
            </a:extLst>
          </p:cNvPr>
          <p:cNvSpPr txBox="1">
            <a:spLocks/>
          </p:cNvSpPr>
          <p:nvPr/>
        </p:nvSpPr>
        <p:spPr>
          <a:xfrm>
            <a:off x="203200" y="1026060"/>
            <a:ext cx="9499600" cy="532923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2400" b="1" kern="1200" dirty="0">
                <a:solidFill>
                  <a:srgbClr val="EF7D1D"/>
                </a:solidFill>
                <a:latin typeface="Source Sans Pro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400" kern="1200" dirty="0">
                <a:solidFill>
                  <a:srgbClr val="36544F"/>
                </a:solidFill>
                <a:latin typeface="Source Sans Pro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400" kern="1200" dirty="0">
                <a:solidFill>
                  <a:srgbClr val="36544F"/>
                </a:solidFill>
                <a:latin typeface="Source Sans Pro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 err="1"/>
              <a:t>Beispie</a:t>
            </a:r>
            <a:r>
              <a:rPr lang="de-DE" dirty="0"/>
              <a:t>: Eingabefeld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sz="2000" b="0" dirty="0">
                <a:solidFill>
                  <a:srgbClr val="36544F"/>
                </a:solidFill>
              </a:rPr>
              <a:t>Mit </a:t>
            </a:r>
            <a:r>
              <a:rPr lang="de-DE" sz="2000" b="0" dirty="0" err="1">
                <a:solidFill>
                  <a:srgbClr val="36544F"/>
                </a:solidFill>
              </a:rPr>
              <a:t>useState</a:t>
            </a:r>
            <a:r>
              <a:rPr lang="de-DE" sz="2000" b="0" dirty="0">
                <a:solidFill>
                  <a:srgbClr val="36544F"/>
                </a:solidFill>
              </a:rPr>
              <a:t> wird ein "Model" erzeugt ("State" in React genannt)</a:t>
            </a:r>
          </a:p>
        </p:txBody>
      </p:sp>
    </p:spTree>
    <p:extLst>
      <p:ext uri="{BB962C8B-B14F-4D97-AF65-F5344CB8AC3E}">
        <p14:creationId xmlns:p14="http://schemas.microsoft.com/office/powerpoint/2010/main" val="16644705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State</a:t>
            </a:r>
          </a:p>
        </p:txBody>
      </p:sp>
      <p:sp>
        <p:nvSpPr>
          <p:cNvPr id="4" name="Inhaltsplatzhalter 6"/>
          <p:cNvSpPr txBox="1">
            <a:spLocks/>
          </p:cNvSpPr>
          <p:nvPr/>
        </p:nvSpPr>
        <p:spPr>
          <a:xfrm>
            <a:off x="-133339" y="3576800"/>
            <a:ext cx="1919567" cy="34431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de-DE" sz="1600" b="1" spc="41" dirty="0" err="1">
                <a:solidFill>
                  <a:srgbClr val="41719C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GreetingEditor</a:t>
            </a:r>
            <a:endParaRPr lang="de-DE" sz="1600" b="1" spc="41" dirty="0">
              <a:solidFill>
                <a:srgbClr val="41719C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cxnSp>
        <p:nvCxnSpPr>
          <p:cNvPr id="5" name="Gerade Verbindung 10"/>
          <p:cNvCxnSpPr/>
          <p:nvPr/>
        </p:nvCxnSpPr>
        <p:spPr>
          <a:xfrm flipH="1">
            <a:off x="1867437" y="3712082"/>
            <a:ext cx="576819" cy="0"/>
          </a:xfrm>
          <a:prstGeom prst="line">
            <a:avLst/>
          </a:prstGeom>
          <a:ln w="25400">
            <a:solidFill>
              <a:srgbClr val="41719C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Gerade Verbindung 10"/>
          <p:cNvCxnSpPr/>
          <p:nvPr/>
        </p:nvCxnSpPr>
        <p:spPr>
          <a:xfrm flipV="1">
            <a:off x="2444256" y="2636421"/>
            <a:ext cx="0" cy="2275145"/>
          </a:xfrm>
          <a:prstGeom prst="line">
            <a:avLst/>
          </a:prstGeom>
          <a:ln w="25400">
            <a:solidFill>
              <a:srgbClr val="41719C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Inhaltsplatzhalter 6"/>
          <p:cNvSpPr txBox="1">
            <a:spLocks/>
          </p:cNvSpPr>
          <p:nvPr/>
        </p:nvSpPr>
        <p:spPr>
          <a:xfrm>
            <a:off x="4831405" y="1941486"/>
            <a:ext cx="2445927" cy="40481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de-DE" sz="1600" b="1" spc="4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Veränderlicher Zustand!</a:t>
            </a:r>
          </a:p>
        </p:txBody>
      </p:sp>
      <p:cxnSp>
        <p:nvCxnSpPr>
          <p:cNvPr id="18" name="Gerade Verbindung 10"/>
          <p:cNvCxnSpPr/>
          <p:nvPr/>
        </p:nvCxnSpPr>
        <p:spPr>
          <a:xfrm flipH="1" flipV="1">
            <a:off x="2444256" y="2630180"/>
            <a:ext cx="2560423" cy="12482"/>
          </a:xfrm>
          <a:prstGeom prst="line">
            <a:avLst/>
          </a:prstGeom>
          <a:ln w="25400">
            <a:solidFill>
              <a:srgbClr val="41719C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10"/>
          <p:cNvCxnSpPr/>
          <p:nvPr/>
        </p:nvCxnSpPr>
        <p:spPr>
          <a:xfrm flipH="1">
            <a:off x="2444256" y="4911566"/>
            <a:ext cx="2560422" cy="0"/>
          </a:xfrm>
          <a:prstGeom prst="line">
            <a:avLst/>
          </a:prstGeom>
          <a:ln w="25400">
            <a:solidFill>
              <a:srgbClr val="41719C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Bild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2151" y="2625567"/>
            <a:ext cx="4292600" cy="2286000"/>
          </a:xfrm>
          <a:prstGeom prst="rect">
            <a:avLst/>
          </a:prstGeom>
        </p:spPr>
      </p:pic>
      <p:sp>
        <p:nvSpPr>
          <p:cNvPr id="7" name="Rechteck 6"/>
          <p:cNvSpPr/>
          <p:nvPr/>
        </p:nvSpPr>
        <p:spPr>
          <a:xfrm>
            <a:off x="5142152" y="4159875"/>
            <a:ext cx="4292600" cy="751691"/>
          </a:xfrm>
          <a:prstGeom prst="rect">
            <a:avLst/>
          </a:prstGeom>
          <a:solidFill>
            <a:srgbClr val="D4EBE9">
              <a:alpha val="8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/>
          <p:cNvSpPr/>
          <p:nvPr/>
        </p:nvSpPr>
        <p:spPr>
          <a:xfrm>
            <a:off x="5142151" y="2625567"/>
            <a:ext cx="4292600" cy="2285999"/>
          </a:xfrm>
          <a:prstGeom prst="rect">
            <a:avLst/>
          </a:prstGeom>
          <a:noFill/>
          <a:ln>
            <a:solidFill>
              <a:srgbClr val="0252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Rechteck 26"/>
          <p:cNvSpPr/>
          <p:nvPr/>
        </p:nvSpPr>
        <p:spPr>
          <a:xfrm>
            <a:off x="5311766" y="2796918"/>
            <a:ext cx="651153" cy="371285"/>
          </a:xfrm>
          <a:prstGeom prst="rect">
            <a:avLst/>
          </a:prstGeom>
          <a:noFill/>
          <a:ln w="25400">
            <a:solidFill>
              <a:srgbClr val="EF7D1D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22" name="Rechteck 21"/>
          <p:cNvSpPr/>
          <p:nvPr/>
        </p:nvSpPr>
        <p:spPr>
          <a:xfrm>
            <a:off x="5286008" y="3582923"/>
            <a:ext cx="792820" cy="371285"/>
          </a:xfrm>
          <a:prstGeom prst="rect">
            <a:avLst/>
          </a:prstGeom>
          <a:noFill/>
          <a:ln w="25400">
            <a:solidFill>
              <a:srgbClr val="EF7D1D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cxnSp>
        <p:nvCxnSpPr>
          <p:cNvPr id="28" name="Gerader Verbinder 21"/>
          <p:cNvCxnSpPr/>
          <p:nvPr/>
        </p:nvCxnSpPr>
        <p:spPr>
          <a:xfrm flipH="1" flipV="1">
            <a:off x="5682417" y="2242392"/>
            <a:ext cx="1" cy="502591"/>
          </a:xfrm>
          <a:prstGeom prst="line">
            <a:avLst/>
          </a:prstGeom>
          <a:ln w="25400">
            <a:solidFill>
              <a:srgbClr val="EF7D1D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Gerader Verbinder 21"/>
          <p:cNvCxnSpPr/>
          <p:nvPr/>
        </p:nvCxnSpPr>
        <p:spPr>
          <a:xfrm flipV="1">
            <a:off x="6054369" y="2226352"/>
            <a:ext cx="1" cy="1356571"/>
          </a:xfrm>
          <a:prstGeom prst="line">
            <a:avLst/>
          </a:prstGeom>
          <a:ln w="25400">
            <a:solidFill>
              <a:srgbClr val="EF7D1D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Inhaltsplatzhalter 6"/>
          <p:cNvSpPr txBox="1">
            <a:spLocks/>
          </p:cNvSpPr>
          <p:nvPr/>
        </p:nvSpPr>
        <p:spPr>
          <a:xfrm>
            <a:off x="3230430" y="2800828"/>
            <a:ext cx="1227987" cy="31585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de-DE" sz="1600" b="1" spc="41" dirty="0" err="1">
                <a:solidFill>
                  <a:srgbClr val="EF7D1D"/>
                </a:solidFill>
                <a:latin typeface="Source Code Pro Semibold" charset="0"/>
                <a:ea typeface="Source Code Pro Semibold" charset="0"/>
                <a:cs typeface="Source Code Pro Semibold" charset="0"/>
              </a:rPr>
              <a:t>input</a:t>
            </a:r>
            <a:endParaRPr lang="de-DE" sz="1600" b="1" spc="41" dirty="0">
              <a:solidFill>
                <a:srgbClr val="EF7D1D"/>
              </a:solidFill>
              <a:latin typeface="Source Code Pro Semibold" charset="0"/>
              <a:ea typeface="Source Code Pro Semibold" charset="0"/>
              <a:cs typeface="Source Code Pro Semibold" charset="0"/>
            </a:endParaRPr>
          </a:p>
        </p:txBody>
      </p:sp>
      <p:cxnSp>
        <p:nvCxnSpPr>
          <p:cNvPr id="30" name="Gerade Verbindung 10"/>
          <p:cNvCxnSpPr/>
          <p:nvPr/>
        </p:nvCxnSpPr>
        <p:spPr>
          <a:xfrm flipV="1">
            <a:off x="4869167" y="2756068"/>
            <a:ext cx="0" cy="400957"/>
          </a:xfrm>
          <a:prstGeom prst="line">
            <a:avLst/>
          </a:prstGeom>
          <a:ln w="25400">
            <a:solidFill>
              <a:srgbClr val="EF7D1D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10"/>
          <p:cNvCxnSpPr/>
          <p:nvPr/>
        </p:nvCxnSpPr>
        <p:spPr>
          <a:xfrm>
            <a:off x="4584879" y="2956547"/>
            <a:ext cx="284288" cy="0"/>
          </a:xfrm>
          <a:prstGeom prst="line">
            <a:avLst/>
          </a:prstGeom>
          <a:ln w="25400">
            <a:solidFill>
              <a:srgbClr val="EF7D1D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10"/>
          <p:cNvCxnSpPr/>
          <p:nvPr/>
        </p:nvCxnSpPr>
        <p:spPr>
          <a:xfrm>
            <a:off x="4869167" y="2756068"/>
            <a:ext cx="170801" cy="0"/>
          </a:xfrm>
          <a:prstGeom prst="line">
            <a:avLst/>
          </a:prstGeom>
          <a:ln w="25400">
            <a:solidFill>
              <a:srgbClr val="EF7D1D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10"/>
          <p:cNvCxnSpPr/>
          <p:nvPr/>
        </p:nvCxnSpPr>
        <p:spPr>
          <a:xfrm>
            <a:off x="4869167" y="3157026"/>
            <a:ext cx="170801" cy="0"/>
          </a:xfrm>
          <a:prstGeom prst="line">
            <a:avLst/>
          </a:prstGeom>
          <a:ln w="25400">
            <a:solidFill>
              <a:srgbClr val="EF7D1D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Inhaltsplatzhalter 6"/>
          <p:cNvSpPr txBox="1">
            <a:spLocks/>
          </p:cNvSpPr>
          <p:nvPr/>
        </p:nvSpPr>
        <p:spPr>
          <a:xfrm>
            <a:off x="3228469" y="3582923"/>
            <a:ext cx="1227987" cy="31585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de-DE" sz="1600" b="1" spc="41" dirty="0" err="1">
                <a:solidFill>
                  <a:srgbClr val="EF7D1D"/>
                </a:solidFill>
                <a:latin typeface="Source Code Pro Semibold" charset="0"/>
                <a:ea typeface="Source Code Pro Semibold" charset="0"/>
                <a:cs typeface="Source Code Pro Semibold" charset="0"/>
              </a:rPr>
              <a:t>input</a:t>
            </a:r>
            <a:endParaRPr lang="de-DE" sz="1600" b="1" spc="41" dirty="0">
              <a:solidFill>
                <a:srgbClr val="EF7D1D"/>
              </a:solidFill>
              <a:latin typeface="Source Code Pro Semibold" charset="0"/>
              <a:ea typeface="Source Code Pro Semibold" charset="0"/>
              <a:cs typeface="Source Code Pro Semibold" charset="0"/>
            </a:endParaRPr>
          </a:p>
        </p:txBody>
      </p:sp>
      <p:cxnSp>
        <p:nvCxnSpPr>
          <p:cNvPr id="35" name="Gerade Verbindung 10"/>
          <p:cNvCxnSpPr/>
          <p:nvPr/>
        </p:nvCxnSpPr>
        <p:spPr>
          <a:xfrm flipV="1">
            <a:off x="4867206" y="3538163"/>
            <a:ext cx="0" cy="400957"/>
          </a:xfrm>
          <a:prstGeom prst="line">
            <a:avLst/>
          </a:prstGeom>
          <a:ln w="25400">
            <a:solidFill>
              <a:srgbClr val="EF7D1D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Gerade Verbindung 10"/>
          <p:cNvCxnSpPr/>
          <p:nvPr/>
        </p:nvCxnSpPr>
        <p:spPr>
          <a:xfrm>
            <a:off x="4582918" y="3738642"/>
            <a:ext cx="284288" cy="0"/>
          </a:xfrm>
          <a:prstGeom prst="line">
            <a:avLst/>
          </a:prstGeom>
          <a:ln w="25400">
            <a:solidFill>
              <a:srgbClr val="EF7D1D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10"/>
          <p:cNvCxnSpPr/>
          <p:nvPr/>
        </p:nvCxnSpPr>
        <p:spPr>
          <a:xfrm>
            <a:off x="4867206" y="3538163"/>
            <a:ext cx="170801" cy="0"/>
          </a:xfrm>
          <a:prstGeom prst="line">
            <a:avLst/>
          </a:prstGeom>
          <a:ln w="25400">
            <a:solidFill>
              <a:srgbClr val="EF7D1D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Gerade Verbindung 10"/>
          <p:cNvCxnSpPr/>
          <p:nvPr/>
        </p:nvCxnSpPr>
        <p:spPr>
          <a:xfrm>
            <a:off x="4867206" y="3939121"/>
            <a:ext cx="170801" cy="0"/>
          </a:xfrm>
          <a:prstGeom prst="line">
            <a:avLst/>
          </a:prstGeom>
          <a:ln w="25400">
            <a:solidFill>
              <a:srgbClr val="EF7D1D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Inhaltsplatzhalter 2">
            <a:extLst>
              <a:ext uri="{FF2B5EF4-FFF2-40B4-BE49-F238E27FC236}">
                <a16:creationId xmlns:a16="http://schemas.microsoft.com/office/drawing/2014/main" id="{999D0848-BCD4-3C49-8685-A5974F6FA9E5}"/>
              </a:ext>
            </a:extLst>
          </p:cNvPr>
          <p:cNvSpPr txBox="1">
            <a:spLocks/>
          </p:cNvSpPr>
          <p:nvPr/>
        </p:nvSpPr>
        <p:spPr>
          <a:xfrm>
            <a:off x="203200" y="1026060"/>
            <a:ext cx="9499600" cy="5765952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2400" b="1" kern="1200" dirty="0">
                <a:solidFill>
                  <a:srgbClr val="EF7D1D"/>
                </a:solidFill>
                <a:latin typeface="Source Sans Pro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400" kern="1200" dirty="0">
                <a:solidFill>
                  <a:srgbClr val="36544F"/>
                </a:solidFill>
                <a:latin typeface="Source Sans Pro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400" kern="1200" dirty="0">
                <a:solidFill>
                  <a:srgbClr val="36544F"/>
                </a:solidFill>
                <a:latin typeface="Source Sans Pro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 err="1"/>
              <a:t>Beispie</a:t>
            </a:r>
            <a:r>
              <a:rPr lang="de-DE" dirty="0"/>
              <a:t>: Eingabefeld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pPr marL="0" indent="0">
              <a:buNone/>
            </a:pPr>
            <a:endParaRPr lang="de-DE" sz="2000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r>
              <a:rPr lang="de-DE" sz="1900" b="0" u="sng" dirty="0">
                <a:solidFill>
                  <a:srgbClr val="36544F"/>
                </a:solidFill>
              </a:rPr>
              <a:t>Andere typische Beispiele: </a:t>
            </a:r>
          </a:p>
          <a:p>
            <a:r>
              <a:rPr lang="de-DE" sz="1900" b="0" dirty="0">
                <a:solidFill>
                  <a:srgbClr val="36544F"/>
                </a:solidFill>
              </a:rPr>
              <a:t>geladene Daten vom Server</a:t>
            </a:r>
          </a:p>
          <a:p>
            <a:r>
              <a:rPr lang="de-DE" sz="1900" b="0" dirty="0">
                <a:solidFill>
                  <a:srgbClr val="36544F"/>
                </a:solidFill>
              </a:rPr>
              <a:t>Menü aufgeklappt/zugeklappt</a:t>
            </a:r>
          </a:p>
          <a:p>
            <a:r>
              <a:rPr lang="de-DE" sz="1900" b="0" dirty="0">
                <a:solidFill>
                  <a:srgbClr val="36544F"/>
                </a:solidFill>
              </a:rPr>
              <a:t>Modaler Dialog sichtbar/unsichtbar</a:t>
            </a:r>
          </a:p>
        </p:txBody>
      </p:sp>
    </p:spTree>
    <p:extLst>
      <p:ext uri="{BB962C8B-B14F-4D97-AF65-F5344CB8AC3E}">
        <p14:creationId xmlns:p14="http://schemas.microsoft.com/office/powerpoint/2010/main" val="9771588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Beispiel: Eingabefeld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8A1A103-A630-834A-BA6E-8BB93A32228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sz="2000" b="0" dirty="0">
                <a:solidFill>
                  <a:srgbClr val="36544F"/>
                </a:solidFill>
              </a:rPr>
              <a:t>Mit </a:t>
            </a:r>
            <a:r>
              <a:rPr lang="de-DE" sz="2000" b="0" dirty="0" err="1">
                <a:solidFill>
                  <a:srgbClr val="36544F"/>
                </a:solidFill>
              </a:rPr>
              <a:t>useState</a:t>
            </a:r>
            <a:r>
              <a:rPr lang="de-DE" sz="2000" b="0" dirty="0">
                <a:solidFill>
                  <a:srgbClr val="36544F"/>
                </a:solidFill>
              </a:rPr>
              <a:t> wird ein "Model" erzeugt ("State" in React genannt)</a:t>
            </a:r>
          </a:p>
        </p:txBody>
      </p:sp>
      <p:sp>
        <p:nvSpPr>
          <p:cNvPr id="12" name="Inhaltsplatzhalter 6"/>
          <p:cNvSpPr txBox="1">
            <a:spLocks/>
          </p:cNvSpPr>
          <p:nvPr/>
        </p:nvSpPr>
        <p:spPr>
          <a:xfrm>
            <a:off x="6891716" y="1657860"/>
            <a:ext cx="533951" cy="1891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600" b="1" spc="4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input</a:t>
            </a:r>
            <a:endParaRPr lang="de-DE" sz="1000" b="1" spc="4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cxnSp>
        <p:nvCxnSpPr>
          <p:cNvPr id="13" name="Gerade Verbindung 10"/>
          <p:cNvCxnSpPr/>
          <p:nvPr/>
        </p:nvCxnSpPr>
        <p:spPr>
          <a:xfrm flipV="1">
            <a:off x="6631997" y="1606207"/>
            <a:ext cx="0" cy="400957"/>
          </a:xfrm>
          <a:prstGeom prst="line">
            <a:avLst/>
          </a:prstGeom>
          <a:ln w="22225">
            <a:solidFill>
              <a:srgbClr val="41719C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0"/>
          <p:cNvCxnSpPr/>
          <p:nvPr/>
        </p:nvCxnSpPr>
        <p:spPr>
          <a:xfrm flipH="1">
            <a:off x="6631998" y="1806686"/>
            <a:ext cx="193805" cy="0"/>
          </a:xfrm>
          <a:prstGeom prst="line">
            <a:avLst/>
          </a:prstGeom>
          <a:ln w="22225">
            <a:solidFill>
              <a:srgbClr val="41719C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0"/>
          <p:cNvCxnSpPr/>
          <p:nvPr/>
        </p:nvCxnSpPr>
        <p:spPr>
          <a:xfrm flipH="1">
            <a:off x="6461196" y="1606207"/>
            <a:ext cx="170802" cy="0"/>
          </a:xfrm>
          <a:prstGeom prst="line">
            <a:avLst/>
          </a:prstGeom>
          <a:ln w="22225">
            <a:solidFill>
              <a:srgbClr val="41719C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10"/>
          <p:cNvCxnSpPr/>
          <p:nvPr/>
        </p:nvCxnSpPr>
        <p:spPr>
          <a:xfrm flipH="1">
            <a:off x="6461197" y="2007164"/>
            <a:ext cx="170801" cy="0"/>
          </a:xfrm>
          <a:prstGeom prst="line">
            <a:avLst/>
          </a:prstGeom>
          <a:ln w="22225">
            <a:solidFill>
              <a:srgbClr val="41719C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10"/>
          <p:cNvCxnSpPr/>
          <p:nvPr/>
        </p:nvCxnSpPr>
        <p:spPr>
          <a:xfrm flipH="1">
            <a:off x="3130296" y="1707888"/>
            <a:ext cx="349188" cy="0"/>
          </a:xfrm>
          <a:prstGeom prst="line">
            <a:avLst/>
          </a:prstGeom>
          <a:ln w="16510">
            <a:solidFill>
              <a:srgbClr val="EF7D1D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feld 28"/>
          <p:cNvSpPr txBox="1"/>
          <p:nvPr/>
        </p:nvSpPr>
        <p:spPr>
          <a:xfrm>
            <a:off x="2922270" y="2264472"/>
            <a:ext cx="6597396" cy="268278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function </a:t>
            </a:r>
            <a:r>
              <a:rPr lang="en-US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GreetingEditor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() {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const [ </a:t>
            </a:r>
            <a:r>
              <a:rPr lang="en-US" sz="1463" b="1" dirty="0">
                <a:solidFill>
                  <a:srgbClr val="9E60B8"/>
                </a:solidFill>
                <a:latin typeface="Source Code Pro" charset="0"/>
                <a:ea typeface="Source Code Pro" charset="0"/>
                <a:cs typeface="Source Code Pro" charset="0"/>
              </a:rPr>
              <a:t>phrase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, </a:t>
            </a:r>
            <a:r>
              <a:rPr lang="en-US" sz="1463" b="1" dirty="0" err="1">
                <a:solidFill>
                  <a:srgbClr val="FB8E20"/>
                </a:solidFill>
                <a:latin typeface="Source Code Pro" charset="0"/>
                <a:ea typeface="Source Code Pro" charset="0"/>
                <a:cs typeface="Source Code Pro" charset="0"/>
              </a:rPr>
              <a:t>setPhrase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] = </a:t>
            </a:r>
            <a:r>
              <a:rPr lang="en-US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React.</a:t>
            </a:r>
            <a:r>
              <a:rPr lang="en-US" sz="1463" b="1" dirty="0" err="1">
                <a:solidFill>
                  <a:srgbClr val="1778B8"/>
                </a:solidFill>
                <a:latin typeface="Source Code Pro" charset="0"/>
                <a:ea typeface="Source Code Pro" charset="0"/>
                <a:cs typeface="Source Code Pro" charset="0"/>
              </a:rPr>
              <a:t>useState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("Hello");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</a:p>
          <a:p>
            <a:pPr>
              <a:lnSpc>
                <a:spcPct val="120000"/>
              </a:lnSpc>
            </a:pPr>
            <a:endParaRPr lang="en-US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endParaRPr lang="en-US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endParaRPr lang="en-US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endParaRPr lang="en-US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endParaRPr lang="en-US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endParaRPr lang="en-US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</a:t>
            </a:r>
          </a:p>
        </p:txBody>
      </p:sp>
      <p:sp>
        <p:nvSpPr>
          <p:cNvPr id="35" name="Rechteck 34"/>
          <p:cNvSpPr/>
          <p:nvPr/>
        </p:nvSpPr>
        <p:spPr>
          <a:xfrm>
            <a:off x="172498" y="2560763"/>
            <a:ext cx="165073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"</a:t>
            </a:r>
            <a:r>
              <a:rPr lang="de-DE" sz="1400" b="1" dirty="0">
                <a:solidFill>
                  <a:srgbClr val="1778B8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Hook</a:t>
            </a:r>
            <a:r>
              <a:rPr lang="de-DE" sz="14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"-Funktion</a:t>
            </a:r>
          </a:p>
        </p:txBody>
      </p:sp>
      <p:pic>
        <p:nvPicPr>
          <p:cNvPr id="25" name="Bild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0068" y="1554820"/>
            <a:ext cx="3330900" cy="452344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1" name="Rechteck 20"/>
          <p:cNvSpPr/>
          <p:nvPr/>
        </p:nvSpPr>
        <p:spPr>
          <a:xfrm>
            <a:off x="171474" y="1657860"/>
            <a:ext cx="165175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Komponente</a:t>
            </a:r>
            <a:endParaRPr lang="de-DE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C534BCEA-9378-2246-9FB2-8FD6686C5FEE}"/>
              </a:ext>
            </a:extLst>
          </p:cNvPr>
          <p:cNvGrpSpPr/>
          <p:nvPr/>
        </p:nvGrpSpPr>
        <p:grpSpPr>
          <a:xfrm>
            <a:off x="7101352" y="2812889"/>
            <a:ext cx="2923023" cy="728642"/>
            <a:chOff x="4193897" y="8292032"/>
            <a:chExt cx="2923023" cy="728642"/>
          </a:xfrm>
        </p:grpSpPr>
        <p:sp>
          <p:nvSpPr>
            <p:cNvPr id="30" name="Rechteck 29">
              <a:extLst>
                <a:ext uri="{FF2B5EF4-FFF2-40B4-BE49-F238E27FC236}">
                  <a16:creationId xmlns:a16="http://schemas.microsoft.com/office/drawing/2014/main" id="{43ECA697-96EB-054C-94F9-4A5BCCE2D679}"/>
                </a:ext>
              </a:extLst>
            </p:cNvPr>
            <p:cNvSpPr/>
            <p:nvPr/>
          </p:nvSpPr>
          <p:spPr>
            <a:xfrm>
              <a:off x="4193897" y="8712897"/>
              <a:ext cx="2923023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de-DE" sz="1400" b="1" dirty="0">
                  <a:solidFill>
                    <a:srgbClr val="025249"/>
                  </a:solidFill>
                  <a:latin typeface="Source Sans Pro Semibold" charset="0"/>
                  <a:ea typeface="Source Sans Pro Semibold" charset="0"/>
                  <a:cs typeface="Source Sans Pro Semibold" charset="0"/>
                </a:rPr>
                <a:t>Initialer Wert</a:t>
              </a:r>
            </a:p>
          </p:txBody>
        </p:sp>
        <p:cxnSp>
          <p:nvCxnSpPr>
            <p:cNvPr id="31" name="Gerade Verbindung 30">
              <a:extLst>
                <a:ext uri="{FF2B5EF4-FFF2-40B4-BE49-F238E27FC236}">
                  <a16:creationId xmlns:a16="http://schemas.microsoft.com/office/drawing/2014/main" id="{F509AA4B-3948-4E45-863D-7FDFF77581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72017" y="8292032"/>
              <a:ext cx="0" cy="343537"/>
            </a:xfrm>
            <a:prstGeom prst="line">
              <a:avLst/>
            </a:prstGeom>
            <a:ln>
              <a:solidFill>
                <a:srgbClr val="025249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uppieren 31">
            <a:extLst>
              <a:ext uri="{FF2B5EF4-FFF2-40B4-BE49-F238E27FC236}">
                <a16:creationId xmlns:a16="http://schemas.microsoft.com/office/drawing/2014/main" id="{1C01C9FC-F4D5-9744-BF60-F7F42B1B2694}"/>
              </a:ext>
            </a:extLst>
          </p:cNvPr>
          <p:cNvGrpSpPr/>
          <p:nvPr/>
        </p:nvGrpSpPr>
        <p:grpSpPr>
          <a:xfrm>
            <a:off x="3968693" y="2833673"/>
            <a:ext cx="2923023" cy="715942"/>
            <a:chOff x="4193897" y="8292032"/>
            <a:chExt cx="2923023" cy="715942"/>
          </a:xfrm>
        </p:grpSpPr>
        <p:sp>
          <p:nvSpPr>
            <p:cNvPr id="33" name="Rechteck 32">
              <a:extLst>
                <a:ext uri="{FF2B5EF4-FFF2-40B4-BE49-F238E27FC236}">
                  <a16:creationId xmlns:a16="http://schemas.microsoft.com/office/drawing/2014/main" id="{E689271D-237B-D140-BB9F-0AEFCCBA596F}"/>
                </a:ext>
              </a:extLst>
            </p:cNvPr>
            <p:cNvSpPr/>
            <p:nvPr/>
          </p:nvSpPr>
          <p:spPr>
            <a:xfrm>
              <a:off x="4193897" y="8700197"/>
              <a:ext cx="2923023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de-DE" sz="1400" b="1" dirty="0">
                  <a:solidFill>
                    <a:srgbClr val="025249"/>
                  </a:solidFill>
                  <a:latin typeface="Source Sans Pro Semibold" charset="0"/>
                  <a:ea typeface="Source Sans Pro Semibold" charset="0"/>
                  <a:cs typeface="Source Sans Pro Semibold" charset="0"/>
                </a:rPr>
                <a:t>Setter</a:t>
              </a:r>
              <a:endPara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endParaRPr>
            </a:p>
          </p:txBody>
        </p:sp>
        <p:cxnSp>
          <p:nvCxnSpPr>
            <p:cNvPr id="34" name="Gerade Verbindung 33">
              <a:extLst>
                <a:ext uri="{FF2B5EF4-FFF2-40B4-BE49-F238E27FC236}">
                  <a16:creationId xmlns:a16="http://schemas.microsoft.com/office/drawing/2014/main" id="{8FC15B55-42F3-BA44-8E6E-E374DA10EE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72017" y="8292032"/>
              <a:ext cx="0" cy="343537"/>
            </a:xfrm>
            <a:prstGeom prst="line">
              <a:avLst/>
            </a:prstGeom>
            <a:ln>
              <a:solidFill>
                <a:srgbClr val="025249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uppieren 39">
            <a:extLst>
              <a:ext uri="{FF2B5EF4-FFF2-40B4-BE49-F238E27FC236}">
                <a16:creationId xmlns:a16="http://schemas.microsoft.com/office/drawing/2014/main" id="{4F4C3248-560B-434E-B243-F506A81422CE}"/>
              </a:ext>
            </a:extLst>
          </p:cNvPr>
          <p:cNvGrpSpPr/>
          <p:nvPr/>
        </p:nvGrpSpPr>
        <p:grpSpPr>
          <a:xfrm>
            <a:off x="2890068" y="2824831"/>
            <a:ext cx="2923023" cy="728642"/>
            <a:chOff x="4193897" y="8292032"/>
            <a:chExt cx="2923023" cy="728642"/>
          </a:xfrm>
        </p:grpSpPr>
        <p:sp>
          <p:nvSpPr>
            <p:cNvPr id="42" name="Rechteck 41">
              <a:extLst>
                <a:ext uri="{FF2B5EF4-FFF2-40B4-BE49-F238E27FC236}">
                  <a16:creationId xmlns:a16="http://schemas.microsoft.com/office/drawing/2014/main" id="{22EEC40F-3939-B142-B36C-08263144C19A}"/>
                </a:ext>
              </a:extLst>
            </p:cNvPr>
            <p:cNvSpPr/>
            <p:nvPr/>
          </p:nvSpPr>
          <p:spPr>
            <a:xfrm>
              <a:off x="4193897" y="8712897"/>
              <a:ext cx="2923023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de-DE" sz="1400" b="1" dirty="0">
                  <a:solidFill>
                    <a:srgbClr val="025249"/>
                  </a:solidFill>
                  <a:latin typeface="Source Sans Pro Semibold" charset="0"/>
                  <a:ea typeface="Source Sans Pro Semibold" charset="0"/>
                  <a:cs typeface="Source Sans Pro Semibold" charset="0"/>
                </a:rPr>
                <a:t>Aktueller State</a:t>
              </a:r>
            </a:p>
          </p:txBody>
        </p:sp>
        <p:cxnSp>
          <p:nvCxnSpPr>
            <p:cNvPr id="43" name="Gerade Verbindung 42">
              <a:extLst>
                <a:ext uri="{FF2B5EF4-FFF2-40B4-BE49-F238E27FC236}">
                  <a16:creationId xmlns:a16="http://schemas.microsoft.com/office/drawing/2014/main" id="{2C6ADDC9-8A6F-3443-8988-541207B1CF5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72017" y="8292032"/>
              <a:ext cx="0" cy="343537"/>
            </a:xfrm>
            <a:prstGeom prst="line">
              <a:avLst/>
            </a:prstGeom>
            <a:ln>
              <a:solidFill>
                <a:srgbClr val="025249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944858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Beispiel: Eingabefeld</a:t>
            </a:r>
          </a:p>
        </p:txBody>
      </p:sp>
      <p:sp>
        <p:nvSpPr>
          <p:cNvPr id="12" name="Inhaltsplatzhalter 6"/>
          <p:cNvSpPr txBox="1">
            <a:spLocks/>
          </p:cNvSpPr>
          <p:nvPr/>
        </p:nvSpPr>
        <p:spPr>
          <a:xfrm>
            <a:off x="6891716" y="1657860"/>
            <a:ext cx="533951" cy="1891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600" b="1" spc="4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input</a:t>
            </a:r>
            <a:endParaRPr lang="de-DE" sz="1000" b="1" spc="4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cxnSp>
        <p:nvCxnSpPr>
          <p:cNvPr id="13" name="Gerade Verbindung 10"/>
          <p:cNvCxnSpPr/>
          <p:nvPr/>
        </p:nvCxnSpPr>
        <p:spPr>
          <a:xfrm flipV="1">
            <a:off x="6631997" y="1606207"/>
            <a:ext cx="0" cy="400957"/>
          </a:xfrm>
          <a:prstGeom prst="line">
            <a:avLst/>
          </a:prstGeom>
          <a:ln w="22225">
            <a:solidFill>
              <a:srgbClr val="41719C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0"/>
          <p:cNvCxnSpPr/>
          <p:nvPr/>
        </p:nvCxnSpPr>
        <p:spPr>
          <a:xfrm flipH="1">
            <a:off x="6631998" y="1806686"/>
            <a:ext cx="193805" cy="0"/>
          </a:xfrm>
          <a:prstGeom prst="line">
            <a:avLst/>
          </a:prstGeom>
          <a:ln w="22225">
            <a:solidFill>
              <a:srgbClr val="41719C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0"/>
          <p:cNvCxnSpPr/>
          <p:nvPr/>
        </p:nvCxnSpPr>
        <p:spPr>
          <a:xfrm flipH="1">
            <a:off x="6461196" y="1606207"/>
            <a:ext cx="170802" cy="0"/>
          </a:xfrm>
          <a:prstGeom prst="line">
            <a:avLst/>
          </a:prstGeom>
          <a:ln w="22225">
            <a:solidFill>
              <a:srgbClr val="41719C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10"/>
          <p:cNvCxnSpPr/>
          <p:nvPr/>
        </p:nvCxnSpPr>
        <p:spPr>
          <a:xfrm flipH="1">
            <a:off x="6461197" y="2007164"/>
            <a:ext cx="170801" cy="0"/>
          </a:xfrm>
          <a:prstGeom prst="line">
            <a:avLst/>
          </a:prstGeom>
          <a:ln w="22225">
            <a:solidFill>
              <a:srgbClr val="41719C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10"/>
          <p:cNvCxnSpPr/>
          <p:nvPr/>
        </p:nvCxnSpPr>
        <p:spPr>
          <a:xfrm flipH="1">
            <a:off x="3130296" y="1707888"/>
            <a:ext cx="349188" cy="0"/>
          </a:xfrm>
          <a:prstGeom prst="line">
            <a:avLst/>
          </a:prstGeom>
          <a:ln w="16510">
            <a:solidFill>
              <a:srgbClr val="EF7D1D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feld 28"/>
          <p:cNvSpPr txBox="1"/>
          <p:nvPr/>
        </p:nvSpPr>
        <p:spPr>
          <a:xfrm>
            <a:off x="2922270" y="2264472"/>
            <a:ext cx="6597396" cy="268278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function </a:t>
            </a:r>
            <a:r>
              <a:rPr lang="en-US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GreetingEditor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() {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const [ </a:t>
            </a:r>
            <a:r>
              <a:rPr lang="en-US" sz="1463" b="1" dirty="0">
                <a:solidFill>
                  <a:srgbClr val="9E60B8"/>
                </a:solidFill>
                <a:latin typeface="Source Code Pro" charset="0"/>
                <a:ea typeface="Source Code Pro" charset="0"/>
                <a:cs typeface="Source Code Pro" charset="0"/>
              </a:rPr>
              <a:t>phrase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, </a:t>
            </a:r>
            <a:r>
              <a:rPr lang="en-US" sz="1463" b="1" dirty="0" err="1">
                <a:solidFill>
                  <a:srgbClr val="FB8E20"/>
                </a:solidFill>
                <a:latin typeface="Source Code Pro" charset="0"/>
                <a:ea typeface="Source Code Pro" charset="0"/>
                <a:cs typeface="Source Code Pro" charset="0"/>
              </a:rPr>
              <a:t>setPhrase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] = </a:t>
            </a:r>
            <a:r>
              <a:rPr lang="en-US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React.</a:t>
            </a:r>
            <a:r>
              <a:rPr lang="en-US" sz="1463" b="1" dirty="0" err="1">
                <a:solidFill>
                  <a:srgbClr val="1778B8"/>
                </a:solidFill>
                <a:latin typeface="Source Code Pro" charset="0"/>
                <a:ea typeface="Source Code Pro" charset="0"/>
                <a:cs typeface="Source Code Pro" charset="0"/>
              </a:rPr>
              <a:t>useState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("Hello");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return &lt;div&gt;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&lt;input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value={</a:t>
            </a:r>
            <a:r>
              <a:rPr lang="en-US" sz="1463" b="1" dirty="0">
                <a:solidFill>
                  <a:srgbClr val="9E60B8"/>
                </a:solidFill>
                <a:latin typeface="Source Code Pro" charset="0"/>
                <a:ea typeface="Source Code Pro" charset="0"/>
              </a:rPr>
              <a:t>phrase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</a:t>
            </a:r>
            <a:r>
              <a:rPr lang="en-US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onChange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={e =&gt; </a:t>
            </a:r>
            <a:r>
              <a:rPr lang="en-US" sz="1463" b="1" dirty="0" err="1">
                <a:solidFill>
                  <a:srgbClr val="FB8E20"/>
                </a:solidFill>
                <a:latin typeface="Source Code Pro" charset="0"/>
                <a:ea typeface="Source Code Pro" charset="0"/>
              </a:rPr>
              <a:t>setPhrase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</a:t>
            </a:r>
            <a:r>
              <a:rPr lang="en-US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e.target.value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)} 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/&gt;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&lt;/div&gt;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</a:t>
            </a:r>
          </a:p>
        </p:txBody>
      </p:sp>
      <p:sp>
        <p:nvSpPr>
          <p:cNvPr id="35" name="Rechteck 34"/>
          <p:cNvSpPr/>
          <p:nvPr/>
        </p:nvSpPr>
        <p:spPr>
          <a:xfrm>
            <a:off x="178021" y="3583423"/>
            <a:ext cx="330146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>
                <a:solidFill>
                  <a:srgbClr val="025249"/>
                </a:solidFill>
                <a:latin typeface="Source Sans Pro Semibold" charset="0"/>
              </a:rPr>
              <a:t>1. Input mit Wert aus State befüllen</a:t>
            </a:r>
          </a:p>
        </p:txBody>
      </p:sp>
      <p:sp>
        <p:nvSpPr>
          <p:cNvPr id="36" name="Rechteck 35"/>
          <p:cNvSpPr/>
          <p:nvPr/>
        </p:nvSpPr>
        <p:spPr>
          <a:xfrm>
            <a:off x="178021" y="3858498"/>
            <a:ext cx="275967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4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39" name="Rechteck 38"/>
          <p:cNvSpPr/>
          <p:nvPr/>
        </p:nvSpPr>
        <p:spPr>
          <a:xfrm>
            <a:off x="178021" y="3840730"/>
            <a:ext cx="275967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2. Zustand neu setzen</a:t>
            </a:r>
          </a:p>
        </p:txBody>
      </p:sp>
      <p:pic>
        <p:nvPicPr>
          <p:cNvPr id="25" name="Bild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0068" y="1554820"/>
            <a:ext cx="3330900" cy="452344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1" name="Rechteck 20"/>
          <p:cNvSpPr/>
          <p:nvPr/>
        </p:nvSpPr>
        <p:spPr>
          <a:xfrm>
            <a:off x="171474" y="1657860"/>
            <a:ext cx="165175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 Light" panose="020B0403030403020204" pitchFamily="34" charset="77"/>
              </a:rPr>
              <a:t>Komponente</a:t>
            </a: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33DF7D17-A42C-824E-9AC7-C67E5F5A0523}"/>
              </a:ext>
            </a:extLst>
          </p:cNvPr>
          <p:cNvSpPr/>
          <p:nvPr/>
        </p:nvSpPr>
        <p:spPr>
          <a:xfrm>
            <a:off x="172498" y="2560763"/>
            <a:ext cx="165073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 Light" panose="020B0403030403020204" pitchFamily="34" charset="77"/>
              </a:rPr>
              <a:t>"Hook"-Funktion</a:t>
            </a:r>
          </a:p>
        </p:txBody>
      </p:sp>
    </p:spTree>
    <p:extLst>
      <p:ext uri="{BB962C8B-B14F-4D97-AF65-F5344CB8AC3E}">
        <p14:creationId xmlns:p14="http://schemas.microsoft.com/office/powerpoint/2010/main" val="29264976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Beispiel: Eingabefeld</a:t>
            </a:r>
          </a:p>
        </p:txBody>
      </p:sp>
      <p:sp>
        <p:nvSpPr>
          <p:cNvPr id="12" name="Inhaltsplatzhalter 6"/>
          <p:cNvSpPr txBox="1">
            <a:spLocks/>
          </p:cNvSpPr>
          <p:nvPr/>
        </p:nvSpPr>
        <p:spPr>
          <a:xfrm>
            <a:off x="6891716" y="1657860"/>
            <a:ext cx="533951" cy="1891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600" b="1" spc="4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input</a:t>
            </a:r>
            <a:endParaRPr lang="de-DE" sz="1000" b="1" spc="4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cxnSp>
        <p:nvCxnSpPr>
          <p:cNvPr id="13" name="Gerade Verbindung 10"/>
          <p:cNvCxnSpPr/>
          <p:nvPr/>
        </p:nvCxnSpPr>
        <p:spPr>
          <a:xfrm flipV="1">
            <a:off x="6631997" y="1606207"/>
            <a:ext cx="0" cy="400957"/>
          </a:xfrm>
          <a:prstGeom prst="line">
            <a:avLst/>
          </a:prstGeom>
          <a:ln w="22225">
            <a:solidFill>
              <a:srgbClr val="41719C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0"/>
          <p:cNvCxnSpPr/>
          <p:nvPr/>
        </p:nvCxnSpPr>
        <p:spPr>
          <a:xfrm flipH="1">
            <a:off x="6631998" y="1806686"/>
            <a:ext cx="193805" cy="0"/>
          </a:xfrm>
          <a:prstGeom prst="line">
            <a:avLst/>
          </a:prstGeom>
          <a:ln w="22225">
            <a:solidFill>
              <a:srgbClr val="41719C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0"/>
          <p:cNvCxnSpPr/>
          <p:nvPr/>
        </p:nvCxnSpPr>
        <p:spPr>
          <a:xfrm flipH="1">
            <a:off x="6461196" y="1606207"/>
            <a:ext cx="170802" cy="0"/>
          </a:xfrm>
          <a:prstGeom prst="line">
            <a:avLst/>
          </a:prstGeom>
          <a:ln w="22225">
            <a:solidFill>
              <a:srgbClr val="41719C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10"/>
          <p:cNvCxnSpPr/>
          <p:nvPr/>
        </p:nvCxnSpPr>
        <p:spPr>
          <a:xfrm flipH="1">
            <a:off x="6461197" y="2007164"/>
            <a:ext cx="170801" cy="0"/>
          </a:xfrm>
          <a:prstGeom prst="line">
            <a:avLst/>
          </a:prstGeom>
          <a:ln w="22225">
            <a:solidFill>
              <a:srgbClr val="41719C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10"/>
          <p:cNvCxnSpPr/>
          <p:nvPr/>
        </p:nvCxnSpPr>
        <p:spPr>
          <a:xfrm flipH="1">
            <a:off x="3130296" y="1707888"/>
            <a:ext cx="349188" cy="0"/>
          </a:xfrm>
          <a:prstGeom prst="line">
            <a:avLst/>
          </a:prstGeom>
          <a:ln w="16510">
            <a:solidFill>
              <a:srgbClr val="EF7D1D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feld 28"/>
          <p:cNvSpPr txBox="1"/>
          <p:nvPr/>
        </p:nvSpPr>
        <p:spPr>
          <a:xfrm>
            <a:off x="2922270" y="2264472"/>
            <a:ext cx="6597396" cy="268278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function </a:t>
            </a:r>
            <a:r>
              <a:rPr lang="en-US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GreetingEditor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() {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const [ </a:t>
            </a:r>
            <a:r>
              <a:rPr lang="en-US" sz="1463" b="1" dirty="0">
                <a:solidFill>
                  <a:srgbClr val="9E60B8"/>
                </a:solidFill>
                <a:latin typeface="Source Code Pro" charset="0"/>
                <a:ea typeface="Source Code Pro" charset="0"/>
                <a:cs typeface="Source Code Pro" charset="0"/>
              </a:rPr>
              <a:t>phrase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, </a:t>
            </a:r>
            <a:r>
              <a:rPr lang="en-US" sz="1463" b="1" dirty="0" err="1">
                <a:solidFill>
                  <a:srgbClr val="FB8E20"/>
                </a:solidFill>
                <a:latin typeface="Source Code Pro" charset="0"/>
                <a:ea typeface="Source Code Pro" charset="0"/>
                <a:cs typeface="Source Code Pro" charset="0"/>
              </a:rPr>
              <a:t>setPhrase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] = </a:t>
            </a:r>
            <a:r>
              <a:rPr lang="en-US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React.</a:t>
            </a:r>
            <a:r>
              <a:rPr lang="en-US" sz="1463" b="1" dirty="0" err="1">
                <a:solidFill>
                  <a:srgbClr val="1778B8"/>
                </a:solidFill>
                <a:latin typeface="Source Code Pro" charset="0"/>
                <a:ea typeface="Source Code Pro" charset="0"/>
                <a:cs typeface="Source Code Pro" charset="0"/>
              </a:rPr>
              <a:t>useState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("Hello");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return &lt;div&gt;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&lt;input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value={</a:t>
            </a:r>
            <a:r>
              <a:rPr lang="en-US" sz="1463" b="1" dirty="0">
                <a:solidFill>
                  <a:srgbClr val="9E60B8"/>
                </a:solidFill>
                <a:latin typeface="Source Code Pro" charset="0"/>
                <a:ea typeface="Source Code Pro" charset="0"/>
              </a:rPr>
              <a:t>phrase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</a:t>
            </a:r>
            <a:r>
              <a:rPr lang="en-US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onChange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={e =&gt; </a:t>
            </a:r>
            <a:r>
              <a:rPr lang="en-US" sz="1463" b="1" dirty="0" err="1">
                <a:solidFill>
                  <a:srgbClr val="FB8E20"/>
                </a:solidFill>
                <a:latin typeface="Source Code Pro" charset="0"/>
                <a:ea typeface="Source Code Pro" charset="0"/>
              </a:rPr>
              <a:t>setPhrase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</a:t>
            </a:r>
            <a:r>
              <a:rPr lang="en-US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e.target.value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)} 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/&gt;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&lt;/div&gt;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</a:t>
            </a:r>
          </a:p>
        </p:txBody>
      </p:sp>
      <p:sp>
        <p:nvSpPr>
          <p:cNvPr id="35" name="Rechteck 34"/>
          <p:cNvSpPr/>
          <p:nvPr/>
        </p:nvSpPr>
        <p:spPr>
          <a:xfrm>
            <a:off x="178021" y="3583423"/>
            <a:ext cx="330146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 Light" panose="020B0403030403020204" pitchFamily="34" charset="77"/>
              </a:rPr>
              <a:t>1. Input mit Wert aus State befüllen</a:t>
            </a:r>
          </a:p>
        </p:txBody>
      </p:sp>
      <p:sp>
        <p:nvSpPr>
          <p:cNvPr id="36" name="Rechteck 35"/>
          <p:cNvSpPr/>
          <p:nvPr/>
        </p:nvSpPr>
        <p:spPr>
          <a:xfrm>
            <a:off x="178021" y="3858498"/>
            <a:ext cx="275967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4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39" name="Rechteck 38"/>
          <p:cNvSpPr/>
          <p:nvPr/>
        </p:nvSpPr>
        <p:spPr>
          <a:xfrm>
            <a:off x="178021" y="3840730"/>
            <a:ext cx="275967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 Light" panose="020B0403030403020204" pitchFamily="34" charset="77"/>
              </a:rPr>
              <a:t>2. Zustand neu setzen</a:t>
            </a:r>
          </a:p>
        </p:txBody>
      </p:sp>
      <p:pic>
        <p:nvPicPr>
          <p:cNvPr id="25" name="Bild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0068" y="1554820"/>
            <a:ext cx="3330900" cy="452344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1" name="Rechteck 20"/>
          <p:cNvSpPr/>
          <p:nvPr/>
        </p:nvSpPr>
        <p:spPr>
          <a:xfrm>
            <a:off x="171474" y="1657860"/>
            <a:ext cx="165175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 Light" panose="020B0403030403020204" pitchFamily="34" charset="77"/>
              </a:rPr>
              <a:t>Komponente</a:t>
            </a: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33DF7D17-A42C-824E-9AC7-C67E5F5A0523}"/>
              </a:ext>
            </a:extLst>
          </p:cNvPr>
          <p:cNvSpPr/>
          <p:nvPr/>
        </p:nvSpPr>
        <p:spPr>
          <a:xfrm>
            <a:off x="172498" y="2560763"/>
            <a:ext cx="165073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 Light" panose="020B0403030403020204" pitchFamily="34" charset="77"/>
              </a:rPr>
              <a:t>"Hook"-Funktion</a:t>
            </a:r>
          </a:p>
        </p:txBody>
      </p:sp>
      <p:cxnSp>
        <p:nvCxnSpPr>
          <p:cNvPr id="16" name="Gerade Verbindung 15">
            <a:extLst>
              <a:ext uri="{FF2B5EF4-FFF2-40B4-BE49-F238E27FC236}">
                <a16:creationId xmlns:a16="http://schemas.microsoft.com/office/drawing/2014/main" id="{68C8DA50-127E-194E-9066-B7ED53E4D66C}"/>
              </a:ext>
            </a:extLst>
          </p:cNvPr>
          <p:cNvCxnSpPr>
            <a:cxnSpLocks/>
          </p:cNvCxnSpPr>
          <p:nvPr/>
        </p:nvCxnSpPr>
        <p:spPr>
          <a:xfrm>
            <a:off x="6471751" y="4783809"/>
            <a:ext cx="3157919" cy="0"/>
          </a:xfrm>
          <a:prstGeom prst="line">
            <a:avLst/>
          </a:prstGeom>
          <a:ln w="25400">
            <a:solidFill>
              <a:srgbClr val="B0443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17">
            <a:extLst>
              <a:ext uri="{FF2B5EF4-FFF2-40B4-BE49-F238E27FC236}">
                <a16:creationId xmlns:a16="http://schemas.microsoft.com/office/drawing/2014/main" id="{7A2FF340-61B7-414D-B47A-D1C3EE4D9CA1}"/>
              </a:ext>
            </a:extLst>
          </p:cNvPr>
          <p:cNvCxnSpPr>
            <a:cxnSpLocks/>
          </p:cNvCxnSpPr>
          <p:nvPr/>
        </p:nvCxnSpPr>
        <p:spPr>
          <a:xfrm>
            <a:off x="9629670" y="2389138"/>
            <a:ext cx="0" cy="2394671"/>
          </a:xfrm>
          <a:prstGeom prst="line">
            <a:avLst/>
          </a:prstGeom>
          <a:ln w="25400">
            <a:solidFill>
              <a:srgbClr val="B0443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18">
            <a:extLst>
              <a:ext uri="{FF2B5EF4-FFF2-40B4-BE49-F238E27FC236}">
                <a16:creationId xmlns:a16="http://schemas.microsoft.com/office/drawing/2014/main" id="{FE8E3146-4DB1-744B-B6FA-9CC5468D8D42}"/>
              </a:ext>
            </a:extLst>
          </p:cNvPr>
          <p:cNvCxnSpPr>
            <a:cxnSpLocks/>
          </p:cNvCxnSpPr>
          <p:nvPr/>
        </p:nvCxnSpPr>
        <p:spPr>
          <a:xfrm>
            <a:off x="5977467" y="2414539"/>
            <a:ext cx="3652203" cy="0"/>
          </a:xfrm>
          <a:prstGeom prst="line">
            <a:avLst/>
          </a:prstGeom>
          <a:ln w="25400">
            <a:solidFill>
              <a:srgbClr val="B04432"/>
            </a:solidFill>
            <a:prstDash val="dash"/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0" name="Rechteck 19">
            <a:extLst>
              <a:ext uri="{FF2B5EF4-FFF2-40B4-BE49-F238E27FC236}">
                <a16:creationId xmlns:a16="http://schemas.microsoft.com/office/drawing/2014/main" id="{C85B2026-9074-944B-8EB5-A8680606B9F3}"/>
              </a:ext>
            </a:extLst>
          </p:cNvPr>
          <p:cNvSpPr/>
          <p:nvPr/>
        </p:nvSpPr>
        <p:spPr>
          <a:xfrm>
            <a:off x="8200729" y="2226010"/>
            <a:ext cx="1159860" cy="292388"/>
          </a:xfrm>
          <a:prstGeom prst="rect">
            <a:avLst/>
          </a:prstGeom>
          <a:ln>
            <a:solidFill>
              <a:srgbClr val="B04432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de-DE" sz="1300" b="1" dirty="0">
                <a:solidFill>
                  <a:srgbClr val="B04432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Neu rendern</a:t>
            </a:r>
          </a:p>
        </p:txBody>
      </p:sp>
      <p:cxnSp>
        <p:nvCxnSpPr>
          <p:cNvPr id="22" name="Gerade Verbindung 21">
            <a:extLst>
              <a:ext uri="{FF2B5EF4-FFF2-40B4-BE49-F238E27FC236}">
                <a16:creationId xmlns:a16="http://schemas.microsoft.com/office/drawing/2014/main" id="{20B67DF4-AD3C-2448-BBFA-58DAC4E1F6A6}"/>
              </a:ext>
            </a:extLst>
          </p:cNvPr>
          <p:cNvCxnSpPr>
            <a:cxnSpLocks/>
          </p:cNvCxnSpPr>
          <p:nvPr/>
        </p:nvCxnSpPr>
        <p:spPr>
          <a:xfrm>
            <a:off x="5811723" y="4253517"/>
            <a:ext cx="0" cy="384098"/>
          </a:xfrm>
          <a:prstGeom prst="line">
            <a:avLst/>
          </a:prstGeom>
          <a:ln w="25400">
            <a:solidFill>
              <a:srgbClr val="B04432"/>
            </a:solidFill>
            <a:prstDash val="dash"/>
            <a:headEnd type="none"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4" name="Rechteck 23">
            <a:extLst>
              <a:ext uri="{FF2B5EF4-FFF2-40B4-BE49-F238E27FC236}">
                <a16:creationId xmlns:a16="http://schemas.microsoft.com/office/drawing/2014/main" id="{45EF810C-379F-DF49-87AD-FA5A38034172}"/>
              </a:ext>
            </a:extLst>
          </p:cNvPr>
          <p:cNvSpPr/>
          <p:nvPr/>
        </p:nvSpPr>
        <p:spPr>
          <a:xfrm>
            <a:off x="5142280" y="4637615"/>
            <a:ext cx="1338885" cy="292388"/>
          </a:xfrm>
          <a:prstGeom prst="rect">
            <a:avLst/>
          </a:prstGeom>
          <a:ln>
            <a:solidFill>
              <a:srgbClr val="B04432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de-DE" sz="1300" b="1" dirty="0">
                <a:solidFill>
                  <a:srgbClr val="B04432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Zustand ändern</a:t>
            </a:r>
          </a:p>
        </p:txBody>
      </p:sp>
      <p:sp useBgFill="1">
        <p:nvSpPr>
          <p:cNvPr id="27" name="Rechteck 26">
            <a:extLst>
              <a:ext uri="{FF2B5EF4-FFF2-40B4-BE49-F238E27FC236}">
                <a16:creationId xmlns:a16="http://schemas.microsoft.com/office/drawing/2014/main" id="{AB7EEE24-AC8B-0642-9DF2-57EE15448A7A}"/>
              </a:ext>
            </a:extLst>
          </p:cNvPr>
          <p:cNvSpPr/>
          <p:nvPr/>
        </p:nvSpPr>
        <p:spPr>
          <a:xfrm>
            <a:off x="5139980" y="3184938"/>
            <a:ext cx="1338885" cy="292388"/>
          </a:xfrm>
          <a:prstGeom prst="rect">
            <a:avLst/>
          </a:prstGeom>
          <a:ln>
            <a:solidFill>
              <a:srgbClr val="B04432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de-DE" sz="1300" b="1" dirty="0">
                <a:solidFill>
                  <a:srgbClr val="B04432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Event</a:t>
            </a:r>
          </a:p>
        </p:txBody>
      </p:sp>
      <p:cxnSp>
        <p:nvCxnSpPr>
          <p:cNvPr id="28" name="Gerade Verbindung 27">
            <a:extLst>
              <a:ext uri="{FF2B5EF4-FFF2-40B4-BE49-F238E27FC236}">
                <a16:creationId xmlns:a16="http://schemas.microsoft.com/office/drawing/2014/main" id="{319BE26D-BF25-184D-88AC-BB018040A672}"/>
              </a:ext>
            </a:extLst>
          </p:cNvPr>
          <p:cNvCxnSpPr>
            <a:cxnSpLocks/>
          </p:cNvCxnSpPr>
          <p:nvPr/>
        </p:nvCxnSpPr>
        <p:spPr>
          <a:xfrm>
            <a:off x="5804545" y="3477326"/>
            <a:ext cx="0" cy="344205"/>
          </a:xfrm>
          <a:prstGeom prst="line">
            <a:avLst/>
          </a:prstGeom>
          <a:ln w="25400">
            <a:solidFill>
              <a:srgbClr val="B04432"/>
            </a:solidFill>
            <a:prstDash val="dash"/>
            <a:headEnd type="none"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Inhaltsplatzhalter 2">
            <a:extLst>
              <a:ext uri="{FF2B5EF4-FFF2-40B4-BE49-F238E27FC236}">
                <a16:creationId xmlns:a16="http://schemas.microsoft.com/office/drawing/2014/main" id="{204F639E-8A0D-A34D-8626-3A366F66B959}"/>
              </a:ext>
            </a:extLst>
          </p:cNvPr>
          <p:cNvSpPr txBox="1">
            <a:spLocks/>
          </p:cNvSpPr>
          <p:nvPr/>
        </p:nvSpPr>
        <p:spPr>
          <a:xfrm>
            <a:off x="203200" y="896812"/>
            <a:ext cx="9499600" cy="75540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2400" b="1" kern="1200" dirty="0">
                <a:solidFill>
                  <a:srgbClr val="EF7D1D"/>
                </a:solidFill>
                <a:latin typeface="Source Sans Pro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400" kern="1200" dirty="0">
                <a:solidFill>
                  <a:srgbClr val="36544F"/>
                </a:solidFill>
                <a:latin typeface="Source Sans Pro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400" kern="1200" dirty="0">
                <a:solidFill>
                  <a:srgbClr val="36544F"/>
                </a:solidFill>
                <a:latin typeface="Source Sans Pro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496F5DF3-D787-BF40-B8D3-43EA0ED39E34}"/>
              </a:ext>
            </a:extLst>
          </p:cNvPr>
          <p:cNvSpPr/>
          <p:nvPr/>
        </p:nvSpPr>
        <p:spPr>
          <a:xfrm>
            <a:off x="171474" y="5213589"/>
            <a:ext cx="665432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b="1" dirty="0">
                <a:solidFill>
                  <a:srgbClr val="36544F"/>
                </a:solidFill>
                <a:latin typeface="Source Sans Pro" panose="020B0503030403020204" pitchFamily="34" charset="0"/>
              </a:rPr>
              <a:t>Besonderheiten: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Kein 2-Wege-Databinding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Bei Änderung am Zustand wird Funktion neu ausgeführt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endParaRPr lang="de-DE" dirty="0">
              <a:solidFill>
                <a:srgbClr val="36544F"/>
              </a:solidFill>
              <a:latin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37801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spc="100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418BD870-4AC5-1C47-8DE5-B02C25980BAC}"/>
              </a:ext>
            </a:extLst>
          </p:cNvPr>
          <p:cNvSpPr/>
          <p:nvPr/>
        </p:nvSpPr>
        <p:spPr>
          <a:xfrm>
            <a:off x="3030838" y="2386185"/>
            <a:ext cx="3844321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>
                <a:solidFill>
                  <a:srgbClr val="FB8E20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D48AC4C8-BF1C-7045-943B-AC1D262D5A98}"/>
              </a:ext>
            </a:extLst>
          </p:cNvPr>
          <p:cNvSpPr/>
          <p:nvPr/>
        </p:nvSpPr>
        <p:spPr>
          <a:xfrm>
            <a:off x="1245895" y="3785445"/>
            <a:ext cx="7414209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Einführung</a:t>
            </a:r>
            <a:endParaRPr lang="de-DE" sz="19400" b="1" dirty="0">
              <a:solidFill>
                <a:srgbClr val="9E60B8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87870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Rendering von Komponenten</a:t>
            </a:r>
          </a:p>
        </p:txBody>
      </p:sp>
      <p:sp>
        <p:nvSpPr>
          <p:cNvPr id="29" name="Textfeld 28"/>
          <p:cNvSpPr txBox="1"/>
          <p:nvPr/>
        </p:nvSpPr>
        <p:spPr>
          <a:xfrm>
            <a:off x="959151" y="3061147"/>
            <a:ext cx="8807018" cy="32297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6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function </a:t>
            </a:r>
            <a:r>
              <a:rPr lang="en-US" sz="16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GreetingEditor</a:t>
            </a:r>
            <a:r>
              <a:rPr lang="en-US" sz="16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() {</a:t>
            </a:r>
          </a:p>
          <a:p>
            <a:pPr>
              <a:lnSpc>
                <a:spcPct val="120000"/>
              </a:lnSpc>
            </a:pPr>
            <a:r>
              <a:rPr lang="en-US" sz="16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const [ </a:t>
            </a:r>
            <a:r>
              <a:rPr lang="en-US" sz="1600" b="1" dirty="0">
                <a:solidFill>
                  <a:srgbClr val="9E60B8"/>
                </a:solidFill>
                <a:latin typeface="Source Code Pro" charset="0"/>
                <a:ea typeface="Source Code Pro" charset="0"/>
                <a:cs typeface="Source Code Pro" charset="0"/>
              </a:rPr>
              <a:t>phrase</a:t>
            </a:r>
            <a:r>
              <a:rPr lang="en-US" sz="16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, </a:t>
            </a:r>
            <a:r>
              <a:rPr lang="en-US" sz="16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setPhrase</a:t>
            </a:r>
            <a:r>
              <a:rPr lang="en-US" sz="16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] = </a:t>
            </a:r>
            <a:r>
              <a:rPr lang="en-US" sz="16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React.useState</a:t>
            </a:r>
            <a:r>
              <a:rPr lang="en-US" sz="16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("Hello");</a:t>
            </a:r>
          </a:p>
          <a:p>
            <a:pPr>
              <a:lnSpc>
                <a:spcPct val="120000"/>
              </a:lnSpc>
            </a:pPr>
            <a:r>
              <a:rPr lang="en-US" sz="16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const [ </a:t>
            </a:r>
            <a:r>
              <a:rPr lang="en-US" sz="1600" b="1" dirty="0">
                <a:solidFill>
                  <a:srgbClr val="1778B8"/>
                </a:solidFill>
                <a:latin typeface="Source Code Pro" charset="0"/>
                <a:ea typeface="Source Code Pro" charset="0"/>
                <a:cs typeface="Source Code Pro" charset="0"/>
              </a:rPr>
              <a:t>name</a:t>
            </a:r>
            <a:r>
              <a:rPr lang="en-US" sz="16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, </a:t>
            </a:r>
            <a:r>
              <a:rPr lang="en-US" sz="16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setName</a:t>
            </a:r>
            <a:r>
              <a:rPr lang="en-US" sz="16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] = </a:t>
            </a:r>
            <a:r>
              <a:rPr lang="en-US" sz="16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React.useState</a:t>
            </a:r>
            <a:r>
              <a:rPr lang="en-US" sz="16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("React");</a:t>
            </a:r>
          </a:p>
          <a:p>
            <a:pPr>
              <a:lnSpc>
                <a:spcPct val="120000"/>
              </a:lnSpc>
            </a:pPr>
            <a:r>
              <a:rPr lang="en-US" sz="1600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  const </a:t>
            </a:r>
            <a:r>
              <a:rPr lang="en-US" sz="1600" b="1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saveDisabled</a:t>
            </a:r>
            <a:r>
              <a:rPr lang="en-US" sz="1600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 = phrase === "" || name === "";</a:t>
            </a:r>
          </a:p>
          <a:p>
            <a:pPr>
              <a:lnSpc>
                <a:spcPct val="120000"/>
              </a:lnSpc>
            </a:pPr>
            <a:endParaRPr lang="en-US" sz="1600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r>
              <a:rPr lang="en-US" sz="16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return &lt;div&gt;</a:t>
            </a:r>
          </a:p>
          <a:p>
            <a:pPr>
              <a:lnSpc>
                <a:spcPct val="120000"/>
              </a:lnSpc>
            </a:pPr>
            <a:r>
              <a:rPr lang="en-US" sz="16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&lt;input value={</a:t>
            </a:r>
            <a:r>
              <a:rPr lang="en-US" sz="1600" b="1" dirty="0">
                <a:solidFill>
                  <a:srgbClr val="9E60B8"/>
                </a:solidFill>
                <a:latin typeface="Source Code Pro" charset="0"/>
                <a:ea typeface="Source Code Pro" charset="0"/>
              </a:rPr>
              <a:t>phrase</a:t>
            </a:r>
            <a:r>
              <a:rPr lang="en-US" sz="16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 </a:t>
            </a:r>
            <a:r>
              <a:rPr lang="en-US" sz="16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onChange</a:t>
            </a:r>
            <a:r>
              <a:rPr lang="en-US" sz="16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={e =&gt; </a:t>
            </a:r>
            <a:r>
              <a:rPr lang="en-US" sz="16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setPhrase</a:t>
            </a:r>
            <a:r>
              <a:rPr lang="en-US" sz="16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</a:t>
            </a:r>
            <a:r>
              <a:rPr lang="en-US" sz="16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e.target.value</a:t>
            </a:r>
            <a:r>
              <a:rPr lang="en-US" sz="16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)} /&gt;</a:t>
            </a:r>
          </a:p>
          <a:p>
            <a:pPr>
              <a:lnSpc>
                <a:spcPct val="120000"/>
              </a:lnSpc>
            </a:pPr>
            <a:r>
              <a:rPr lang="en-US" sz="16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&lt;input </a:t>
            </a:r>
            <a:r>
              <a:rPr lang="de-DE" sz="16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value</a:t>
            </a:r>
            <a:r>
              <a:rPr lang="de-DE" sz="16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={</a:t>
            </a:r>
            <a:r>
              <a:rPr lang="de-DE" sz="1600" b="1" dirty="0" err="1">
                <a:solidFill>
                  <a:srgbClr val="1778B8"/>
                </a:solidFill>
                <a:latin typeface="Source Code Pro" charset="0"/>
                <a:ea typeface="Source Code Pro" charset="0"/>
              </a:rPr>
              <a:t>name</a:t>
            </a:r>
            <a:r>
              <a:rPr lang="de-DE" sz="16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 </a:t>
            </a:r>
            <a:r>
              <a:rPr lang="de-DE" sz="16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onChange</a:t>
            </a:r>
            <a:r>
              <a:rPr lang="de-DE" sz="16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={</a:t>
            </a:r>
            <a:r>
              <a:rPr lang="de-DE" sz="16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e</a:t>
            </a:r>
            <a:r>
              <a:rPr lang="de-DE" sz="16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=&gt; </a:t>
            </a:r>
            <a:r>
              <a:rPr lang="de-DE" sz="16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setName</a:t>
            </a:r>
            <a:r>
              <a:rPr lang="de-DE" sz="16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</a:t>
            </a:r>
            <a:r>
              <a:rPr lang="de-DE" sz="16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e.garget.value</a:t>
            </a:r>
            <a:r>
              <a:rPr lang="de-DE" sz="16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)} /&gt;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</a:t>
            </a:r>
            <a:r>
              <a:rPr lang="de-DE" sz="1600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&lt;</a:t>
            </a:r>
            <a:r>
              <a:rPr lang="de-DE" sz="1600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button</a:t>
            </a:r>
            <a:r>
              <a:rPr lang="de-DE" sz="1600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600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disabled</a:t>
            </a:r>
            <a:r>
              <a:rPr lang="de-DE" sz="1600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={</a:t>
            </a:r>
            <a:r>
              <a:rPr lang="de-DE" sz="1600" b="1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saveDisabled</a:t>
            </a:r>
            <a:r>
              <a:rPr lang="de-DE" sz="1600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}&gt;Save&lt;/</a:t>
            </a:r>
            <a:r>
              <a:rPr lang="de-DE" sz="1600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button</a:t>
            </a:r>
            <a:r>
              <a:rPr lang="de-DE" sz="1600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&gt;</a:t>
            </a:r>
            <a:endParaRPr lang="en-US" sz="1600" dirty="0">
              <a:solidFill>
                <a:srgbClr val="EF7D1D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r>
              <a:rPr lang="en-US" sz="16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&lt;/div&gt;</a:t>
            </a:r>
          </a:p>
          <a:p>
            <a:pPr>
              <a:lnSpc>
                <a:spcPct val="120000"/>
              </a:lnSpc>
            </a:pPr>
            <a:r>
              <a:rPr lang="en-US" sz="16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</a:t>
            </a:r>
          </a:p>
        </p:txBody>
      </p:sp>
      <p:grpSp>
        <p:nvGrpSpPr>
          <p:cNvPr id="7" name="Gruppierung 6"/>
          <p:cNvGrpSpPr/>
          <p:nvPr/>
        </p:nvGrpSpPr>
        <p:grpSpPr>
          <a:xfrm>
            <a:off x="6142054" y="1070712"/>
            <a:ext cx="3222058" cy="1405521"/>
            <a:chOff x="748018" y="2606968"/>
            <a:chExt cx="3222058" cy="1405521"/>
          </a:xfrm>
        </p:grpSpPr>
        <p:grpSp>
          <p:nvGrpSpPr>
            <p:cNvPr id="4" name="Gruppierung 3"/>
            <p:cNvGrpSpPr/>
            <p:nvPr/>
          </p:nvGrpSpPr>
          <p:grpSpPr>
            <a:xfrm>
              <a:off x="748018" y="2606968"/>
              <a:ext cx="2639256" cy="1405521"/>
              <a:chOff x="7280044" y="912677"/>
              <a:chExt cx="3142964" cy="1673768"/>
            </a:xfrm>
          </p:grpSpPr>
          <p:pic>
            <p:nvPicPr>
              <p:cNvPr id="21" name="Bild 20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280044" y="912677"/>
                <a:ext cx="3142964" cy="1673768"/>
              </a:xfrm>
              <a:prstGeom prst="rect">
                <a:avLst/>
              </a:prstGeom>
            </p:spPr>
          </p:pic>
          <p:sp>
            <p:nvSpPr>
              <p:cNvPr id="27" name="Rechteck 26"/>
              <p:cNvSpPr/>
              <p:nvPr/>
            </p:nvSpPr>
            <p:spPr>
              <a:xfrm>
                <a:off x="7280044" y="912677"/>
                <a:ext cx="3142964" cy="1673767"/>
              </a:xfrm>
              <a:prstGeom prst="rect">
                <a:avLst/>
              </a:prstGeom>
              <a:noFill/>
              <a:ln>
                <a:solidFill>
                  <a:srgbClr val="02524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6" name="Gruppierung 5"/>
            <p:cNvGrpSpPr/>
            <p:nvPr/>
          </p:nvGrpSpPr>
          <p:grpSpPr>
            <a:xfrm>
              <a:off x="3524259" y="2796626"/>
              <a:ext cx="445817" cy="1026204"/>
              <a:chOff x="3524259" y="2796626"/>
              <a:chExt cx="445817" cy="1026204"/>
            </a:xfrm>
          </p:grpSpPr>
          <p:cxnSp>
            <p:nvCxnSpPr>
              <p:cNvPr id="45" name="Gerade Verbindung 10"/>
              <p:cNvCxnSpPr/>
              <p:nvPr/>
            </p:nvCxnSpPr>
            <p:spPr>
              <a:xfrm flipV="1">
                <a:off x="3967478" y="2796626"/>
                <a:ext cx="0" cy="1010897"/>
              </a:xfrm>
              <a:prstGeom prst="line">
                <a:avLst/>
              </a:prstGeom>
              <a:ln w="25400">
                <a:solidFill>
                  <a:srgbClr val="41719C"/>
                </a:solidFill>
                <a:prstDash val="sysDash"/>
                <a:bevel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Gerade Verbindung 10"/>
              <p:cNvCxnSpPr/>
              <p:nvPr/>
            </p:nvCxnSpPr>
            <p:spPr>
              <a:xfrm flipH="1" flipV="1">
                <a:off x="3524259" y="2796626"/>
                <a:ext cx="445817" cy="1"/>
              </a:xfrm>
              <a:prstGeom prst="line">
                <a:avLst/>
              </a:prstGeom>
              <a:ln w="25400">
                <a:solidFill>
                  <a:srgbClr val="41719C"/>
                </a:solidFill>
                <a:prstDash val="sysDash"/>
                <a:bevel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Gerade Verbindung 10"/>
              <p:cNvCxnSpPr/>
              <p:nvPr/>
            </p:nvCxnSpPr>
            <p:spPr>
              <a:xfrm flipH="1">
                <a:off x="3524259" y="3309728"/>
                <a:ext cx="432680" cy="0"/>
              </a:xfrm>
              <a:prstGeom prst="line">
                <a:avLst/>
              </a:prstGeom>
              <a:ln w="25400">
                <a:solidFill>
                  <a:srgbClr val="41719C"/>
                </a:solidFill>
                <a:prstDash val="sysDash"/>
                <a:bevel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Gerade Verbindung 10"/>
              <p:cNvCxnSpPr/>
              <p:nvPr/>
            </p:nvCxnSpPr>
            <p:spPr>
              <a:xfrm flipH="1">
                <a:off x="3524259" y="3822830"/>
                <a:ext cx="432678" cy="0"/>
              </a:xfrm>
              <a:prstGeom prst="line">
                <a:avLst/>
              </a:prstGeom>
              <a:ln w="25400">
                <a:solidFill>
                  <a:srgbClr val="41719C"/>
                </a:solidFill>
                <a:prstDash val="sysDash"/>
                <a:bevel/>
                <a:headEnd type="none" w="lg" len="lg"/>
                <a:tailEnd type="triangle" w="lg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3" name="Rechteck 12"/>
          <p:cNvSpPr/>
          <p:nvPr/>
        </p:nvSpPr>
        <p:spPr>
          <a:xfrm>
            <a:off x="277091" y="932092"/>
            <a:ext cx="9905999" cy="15542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Gerendert wird immer die 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ganze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Komponente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Inklusive aller Unterkomponenten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 jeder Zustandsänderung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Verhindert Inkonsistenzen</a:t>
            </a:r>
          </a:p>
        </p:txBody>
      </p:sp>
    </p:spTree>
    <p:extLst>
      <p:ext uri="{BB962C8B-B14F-4D97-AF65-F5344CB8AC3E}">
        <p14:creationId xmlns:p14="http://schemas.microsoft.com/office/powerpoint/2010/main" val="15010115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fik 16">
            <a:extLst>
              <a:ext uri="{FF2B5EF4-FFF2-40B4-BE49-F238E27FC236}">
                <a16:creationId xmlns:a16="http://schemas.microsoft.com/office/drawing/2014/main" id="{B208BED2-96B3-014A-83DD-3D2DC61CB6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962" y="2910457"/>
            <a:ext cx="6692900" cy="30988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5F586A6-DA28-4345-AD8D-63A2F07089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Hierarchien von Komponenten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90978FD-FE24-8A4E-88CB-F3F2E627CE1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>
                <a:solidFill>
                  <a:srgbClr val="36544F"/>
                </a:solidFill>
              </a:rPr>
              <a:t>Gemeinsame Daten wandern in gemeinsame Oberkomponenten</a:t>
            </a:r>
          </a:p>
          <a:p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Von dort per Properties nach unten</a:t>
            </a:r>
          </a:p>
          <a:p>
            <a:pPr marL="0" indent="0">
              <a:buNone/>
            </a:pPr>
            <a:endParaRPr lang="de-DE" dirty="0"/>
          </a:p>
        </p:txBody>
      </p:sp>
      <p:cxnSp>
        <p:nvCxnSpPr>
          <p:cNvPr id="12" name="Gerade Verbindung 11">
            <a:extLst>
              <a:ext uri="{FF2B5EF4-FFF2-40B4-BE49-F238E27FC236}">
                <a16:creationId xmlns:a16="http://schemas.microsoft.com/office/drawing/2014/main" id="{710EE592-7C8C-E547-AA5A-8D50EB096EF6}"/>
              </a:ext>
            </a:extLst>
          </p:cNvPr>
          <p:cNvCxnSpPr>
            <a:cxnSpLocks/>
          </p:cNvCxnSpPr>
          <p:nvPr/>
        </p:nvCxnSpPr>
        <p:spPr>
          <a:xfrm>
            <a:off x="3919160" y="3917856"/>
            <a:ext cx="417170" cy="42412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feld 17">
            <a:extLst>
              <a:ext uri="{FF2B5EF4-FFF2-40B4-BE49-F238E27FC236}">
                <a16:creationId xmlns:a16="http://schemas.microsoft.com/office/drawing/2014/main" id="{E713390E-0275-4A4D-AD6A-87E2683C9F65}"/>
              </a:ext>
            </a:extLst>
          </p:cNvPr>
          <p:cNvSpPr txBox="1"/>
          <p:nvPr/>
        </p:nvSpPr>
        <p:spPr>
          <a:xfrm>
            <a:off x="1325993" y="4278020"/>
            <a:ext cx="1021433" cy="276999"/>
          </a:xfrm>
          <a:prstGeom prst="rect">
            <a:avLst/>
          </a:prstGeom>
          <a:solidFill>
            <a:srgbClr val="1778B8"/>
          </a:solidFill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greetings</a:t>
            </a:r>
            <a:endParaRPr lang="de-DE" sz="1200" dirty="0">
              <a:solidFill>
                <a:srgbClr val="D4EBE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51D127AA-5742-BD4B-819C-C68B5D02A42F}"/>
              </a:ext>
            </a:extLst>
          </p:cNvPr>
          <p:cNvSpPr txBox="1"/>
          <p:nvPr/>
        </p:nvSpPr>
        <p:spPr>
          <a:xfrm>
            <a:off x="203200" y="4341976"/>
            <a:ext cx="9701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  <a:ea typeface="Source Code Pro" panose="020B0509030403020204" pitchFamily="49" charset="0"/>
              </a:rPr>
              <a:t>Properties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484C3933-CA95-5440-9A37-8DD6F6B53008}"/>
              </a:ext>
            </a:extLst>
          </p:cNvPr>
          <p:cNvSpPr txBox="1"/>
          <p:nvPr/>
        </p:nvSpPr>
        <p:spPr>
          <a:xfrm>
            <a:off x="4045224" y="4310081"/>
            <a:ext cx="5822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  <a:ea typeface="Source Code Pro" panose="020B0509030403020204" pitchFamily="49" charset="0"/>
              </a:rPr>
              <a:t>State</a:t>
            </a:r>
            <a:endParaRPr lang="de-DE" dirty="0">
              <a:solidFill>
                <a:schemeClr val="bg1">
                  <a:lumMod val="50000"/>
                </a:schemeClr>
              </a:solidFill>
              <a:latin typeface="Source Sans Pro" panose="020B0503030403020204" pitchFamily="34" charset="0"/>
              <a:ea typeface="Source Code Pro" panose="020B0509030403020204" pitchFamily="49" charset="0"/>
            </a:endParaRPr>
          </a:p>
        </p:txBody>
      </p:sp>
      <p:cxnSp>
        <p:nvCxnSpPr>
          <p:cNvPr id="23" name="Gerade Verbindung 22">
            <a:extLst>
              <a:ext uri="{FF2B5EF4-FFF2-40B4-BE49-F238E27FC236}">
                <a16:creationId xmlns:a16="http://schemas.microsoft.com/office/drawing/2014/main" id="{04D842BE-CD52-A64C-BEEC-7F81EFAA9149}"/>
              </a:ext>
            </a:extLst>
          </p:cNvPr>
          <p:cNvCxnSpPr>
            <a:cxnSpLocks/>
          </p:cNvCxnSpPr>
          <p:nvPr/>
        </p:nvCxnSpPr>
        <p:spPr>
          <a:xfrm flipV="1">
            <a:off x="1119399" y="4430598"/>
            <a:ext cx="180002" cy="81147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81508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rafik 26">
            <a:extLst>
              <a:ext uri="{FF2B5EF4-FFF2-40B4-BE49-F238E27FC236}">
                <a16:creationId xmlns:a16="http://schemas.microsoft.com/office/drawing/2014/main" id="{8938B49E-93E0-2C46-A6EA-BD8B5F4843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" y="2878841"/>
            <a:ext cx="6824382" cy="315967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5F586A6-DA28-4345-AD8D-63A2F07089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Hierarchien von Komponenten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90978FD-FE24-8A4E-88CB-F3F2E627CE1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>
                <a:solidFill>
                  <a:srgbClr val="36544F"/>
                </a:solidFill>
              </a:rPr>
              <a:t>Gemeinsame Daten wandern in gemeinsame Oberkomponenten</a:t>
            </a:r>
          </a:p>
          <a:p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Von dort per Properties nach unten</a:t>
            </a:r>
          </a:p>
          <a:p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Unterkomponenten informieren nach oben per Callback-Funktion</a:t>
            </a:r>
          </a:p>
          <a:p>
            <a:endParaRPr lang="de-DE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E713390E-0275-4A4D-AD6A-87E2683C9F65}"/>
              </a:ext>
            </a:extLst>
          </p:cNvPr>
          <p:cNvSpPr txBox="1"/>
          <p:nvPr/>
        </p:nvSpPr>
        <p:spPr>
          <a:xfrm>
            <a:off x="1325993" y="4278020"/>
            <a:ext cx="1021433" cy="276999"/>
          </a:xfrm>
          <a:prstGeom prst="rect">
            <a:avLst/>
          </a:prstGeom>
          <a:solidFill>
            <a:srgbClr val="1778B8"/>
          </a:solidFill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greetings</a:t>
            </a:r>
            <a:endParaRPr lang="de-DE" sz="1200" dirty="0">
              <a:solidFill>
                <a:srgbClr val="D4EBE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51D127AA-5742-BD4B-819C-C68B5D02A42F}"/>
              </a:ext>
            </a:extLst>
          </p:cNvPr>
          <p:cNvSpPr txBox="1"/>
          <p:nvPr/>
        </p:nvSpPr>
        <p:spPr>
          <a:xfrm>
            <a:off x="5762338" y="4504787"/>
            <a:ext cx="9701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  <a:ea typeface="Source Code Pro" panose="020B0509030403020204" pitchFamily="49" charset="0"/>
              </a:rPr>
              <a:t>Properties</a:t>
            </a:r>
          </a:p>
        </p:txBody>
      </p:sp>
      <p:cxnSp>
        <p:nvCxnSpPr>
          <p:cNvPr id="23" name="Gerade Verbindung 22">
            <a:extLst>
              <a:ext uri="{FF2B5EF4-FFF2-40B4-BE49-F238E27FC236}">
                <a16:creationId xmlns:a16="http://schemas.microsoft.com/office/drawing/2014/main" id="{04D842BE-CD52-A64C-BEEC-7F81EFAA9149}"/>
              </a:ext>
            </a:extLst>
          </p:cNvPr>
          <p:cNvCxnSpPr>
            <a:cxnSpLocks/>
          </p:cNvCxnSpPr>
          <p:nvPr/>
        </p:nvCxnSpPr>
        <p:spPr>
          <a:xfrm flipH="1" flipV="1">
            <a:off x="5593788" y="4458679"/>
            <a:ext cx="286147" cy="81148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feld 28">
            <a:extLst>
              <a:ext uri="{FF2B5EF4-FFF2-40B4-BE49-F238E27FC236}">
                <a16:creationId xmlns:a16="http://schemas.microsoft.com/office/drawing/2014/main" id="{29C2E9BF-9872-1846-8C44-F057798B5D68}"/>
              </a:ext>
            </a:extLst>
          </p:cNvPr>
          <p:cNvSpPr txBox="1"/>
          <p:nvPr/>
        </p:nvSpPr>
        <p:spPr>
          <a:xfrm>
            <a:off x="4851277" y="4278020"/>
            <a:ext cx="742511" cy="276999"/>
          </a:xfrm>
          <a:prstGeom prst="rect">
            <a:avLst/>
          </a:prstGeom>
          <a:solidFill>
            <a:srgbClr val="1778B8"/>
          </a:solidFill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onSave</a:t>
            </a:r>
            <a:endParaRPr lang="de-DE" sz="1200" dirty="0">
              <a:solidFill>
                <a:srgbClr val="D4EBE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17687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rafik 26">
            <a:extLst>
              <a:ext uri="{FF2B5EF4-FFF2-40B4-BE49-F238E27FC236}">
                <a16:creationId xmlns:a16="http://schemas.microsoft.com/office/drawing/2014/main" id="{8938B49E-93E0-2C46-A6EA-BD8B5F4843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" y="2878841"/>
            <a:ext cx="6824382" cy="315967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5F586A6-DA28-4345-AD8D-63A2F07089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Hierarchien von Komponenten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90978FD-FE24-8A4E-88CB-F3F2E627CE1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>
                <a:solidFill>
                  <a:srgbClr val="36544F"/>
                </a:solidFill>
              </a:rPr>
              <a:t>Gemeinsame Daten wandern in gemeinsame Oberkomponenten</a:t>
            </a:r>
          </a:p>
          <a:p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Von dort per Properties nach unten</a:t>
            </a:r>
          </a:p>
          <a:p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Unterkomponenten informieren nach oben per Callback-Funktion</a:t>
            </a:r>
          </a:p>
          <a:p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Anwendung wird neu gerendert, alles konsistent!</a:t>
            </a:r>
          </a:p>
          <a:p>
            <a:endParaRPr lang="de-DE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cxnSp>
        <p:nvCxnSpPr>
          <p:cNvPr id="12" name="Gerade Verbindung 11">
            <a:extLst>
              <a:ext uri="{FF2B5EF4-FFF2-40B4-BE49-F238E27FC236}">
                <a16:creationId xmlns:a16="http://schemas.microsoft.com/office/drawing/2014/main" id="{710EE592-7C8C-E547-AA5A-8D50EB096EF6}"/>
              </a:ext>
            </a:extLst>
          </p:cNvPr>
          <p:cNvCxnSpPr>
            <a:cxnSpLocks/>
          </p:cNvCxnSpPr>
          <p:nvPr/>
        </p:nvCxnSpPr>
        <p:spPr>
          <a:xfrm>
            <a:off x="3919160" y="3917856"/>
            <a:ext cx="417170" cy="42412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feld 17">
            <a:extLst>
              <a:ext uri="{FF2B5EF4-FFF2-40B4-BE49-F238E27FC236}">
                <a16:creationId xmlns:a16="http://schemas.microsoft.com/office/drawing/2014/main" id="{E713390E-0275-4A4D-AD6A-87E2683C9F65}"/>
              </a:ext>
            </a:extLst>
          </p:cNvPr>
          <p:cNvSpPr txBox="1"/>
          <p:nvPr/>
        </p:nvSpPr>
        <p:spPr>
          <a:xfrm>
            <a:off x="1325993" y="4278020"/>
            <a:ext cx="1021433" cy="276999"/>
          </a:xfrm>
          <a:prstGeom prst="rect">
            <a:avLst/>
          </a:prstGeom>
          <a:solidFill>
            <a:srgbClr val="1778B8"/>
          </a:solidFill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greetings</a:t>
            </a:r>
            <a:endParaRPr lang="de-DE" sz="1200" dirty="0">
              <a:solidFill>
                <a:srgbClr val="D4EBE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484C3933-CA95-5440-9A37-8DD6F6B53008}"/>
              </a:ext>
            </a:extLst>
          </p:cNvPr>
          <p:cNvSpPr txBox="1"/>
          <p:nvPr/>
        </p:nvSpPr>
        <p:spPr>
          <a:xfrm>
            <a:off x="4045224" y="4310081"/>
            <a:ext cx="5822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  <a:ea typeface="Source Code Pro" panose="020B0509030403020204" pitchFamily="49" charset="0"/>
              </a:rPr>
              <a:t>State</a:t>
            </a:r>
            <a:endParaRPr lang="de-DE" dirty="0">
              <a:solidFill>
                <a:schemeClr val="bg1">
                  <a:lumMod val="50000"/>
                </a:schemeClr>
              </a:solidFill>
              <a:latin typeface="Source Sans Pro" panose="020B0503030403020204" pitchFamily="34" charset="0"/>
              <a:ea typeface="Source Code Pro" panose="020B0509030403020204" pitchFamily="49" charset="0"/>
            </a:endParaRP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29C2E9BF-9872-1846-8C44-F057798B5D68}"/>
              </a:ext>
            </a:extLst>
          </p:cNvPr>
          <p:cNvSpPr txBox="1"/>
          <p:nvPr/>
        </p:nvSpPr>
        <p:spPr>
          <a:xfrm>
            <a:off x="4851277" y="4278020"/>
            <a:ext cx="742511" cy="276999"/>
          </a:xfrm>
          <a:prstGeom prst="rect">
            <a:avLst/>
          </a:prstGeom>
          <a:solidFill>
            <a:srgbClr val="1778B8"/>
          </a:solidFill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onSave</a:t>
            </a:r>
            <a:endParaRPr lang="de-DE" sz="1200" dirty="0">
              <a:solidFill>
                <a:srgbClr val="D4EBE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cxnSp>
        <p:nvCxnSpPr>
          <p:cNvPr id="5" name="Gerade Verbindung 4">
            <a:extLst>
              <a:ext uri="{FF2B5EF4-FFF2-40B4-BE49-F238E27FC236}">
                <a16:creationId xmlns:a16="http://schemas.microsoft.com/office/drawing/2014/main" id="{A4A53D06-DBCF-1B4F-AA10-0AF82471B5B0}"/>
              </a:ext>
            </a:extLst>
          </p:cNvPr>
          <p:cNvCxnSpPr>
            <a:cxnSpLocks/>
          </p:cNvCxnSpPr>
          <p:nvPr/>
        </p:nvCxnSpPr>
        <p:spPr>
          <a:xfrm>
            <a:off x="6843860" y="5363852"/>
            <a:ext cx="443060" cy="0"/>
          </a:xfrm>
          <a:prstGeom prst="line">
            <a:avLst/>
          </a:prstGeom>
          <a:ln w="2540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0463D34B-21C0-AF41-A58D-0B9FD5BBB9D8}"/>
              </a:ext>
            </a:extLst>
          </p:cNvPr>
          <p:cNvCxnSpPr>
            <a:cxnSpLocks/>
          </p:cNvCxnSpPr>
          <p:nvPr/>
        </p:nvCxnSpPr>
        <p:spPr>
          <a:xfrm flipV="1">
            <a:off x="7286920" y="3685880"/>
            <a:ext cx="0" cy="1677972"/>
          </a:xfrm>
          <a:prstGeom prst="line">
            <a:avLst/>
          </a:prstGeom>
          <a:ln w="2540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1297FBFD-F7FF-C145-BDB0-6F4F997F2CFF}"/>
              </a:ext>
            </a:extLst>
          </p:cNvPr>
          <p:cNvCxnSpPr>
            <a:cxnSpLocks/>
          </p:cNvCxnSpPr>
          <p:nvPr/>
        </p:nvCxnSpPr>
        <p:spPr>
          <a:xfrm>
            <a:off x="4468305" y="3695307"/>
            <a:ext cx="2818615" cy="0"/>
          </a:xfrm>
          <a:prstGeom prst="line">
            <a:avLst/>
          </a:prstGeom>
          <a:ln w="25400">
            <a:solidFill>
              <a:srgbClr val="C00000"/>
            </a:solidFill>
            <a:prstDash val="sysDash"/>
            <a:headEnd type="triangle" w="lg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24">
            <a:extLst>
              <a:ext uri="{FF2B5EF4-FFF2-40B4-BE49-F238E27FC236}">
                <a16:creationId xmlns:a16="http://schemas.microsoft.com/office/drawing/2014/main" id="{272F10F9-C7A1-7C44-9FE7-4C4CC93D4354}"/>
              </a:ext>
            </a:extLst>
          </p:cNvPr>
          <p:cNvCxnSpPr>
            <a:cxnSpLocks/>
          </p:cNvCxnSpPr>
          <p:nvPr/>
        </p:nvCxnSpPr>
        <p:spPr>
          <a:xfrm>
            <a:off x="1236368" y="3695308"/>
            <a:ext cx="1346880" cy="0"/>
          </a:xfrm>
          <a:prstGeom prst="line">
            <a:avLst/>
          </a:prstGeom>
          <a:ln w="2540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27">
            <a:extLst>
              <a:ext uri="{FF2B5EF4-FFF2-40B4-BE49-F238E27FC236}">
                <a16:creationId xmlns:a16="http://schemas.microsoft.com/office/drawing/2014/main" id="{779FA7DB-59CB-2F40-B33A-4D599A6807D5}"/>
              </a:ext>
            </a:extLst>
          </p:cNvPr>
          <p:cNvCxnSpPr>
            <a:cxnSpLocks/>
          </p:cNvCxnSpPr>
          <p:nvPr/>
        </p:nvCxnSpPr>
        <p:spPr>
          <a:xfrm flipV="1">
            <a:off x="1215107" y="3685880"/>
            <a:ext cx="21261" cy="1104975"/>
          </a:xfrm>
          <a:prstGeom prst="line">
            <a:avLst/>
          </a:prstGeom>
          <a:ln w="25400">
            <a:solidFill>
              <a:srgbClr val="C00000"/>
            </a:solidFill>
            <a:prstDash val="sysDash"/>
            <a:headEnd type="triangle" w="lg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feld 29">
            <a:extLst>
              <a:ext uri="{FF2B5EF4-FFF2-40B4-BE49-F238E27FC236}">
                <a16:creationId xmlns:a16="http://schemas.microsoft.com/office/drawing/2014/main" id="{4AC40C66-6E9B-B848-9DBA-3726C66C824E}"/>
              </a:ext>
            </a:extLst>
          </p:cNvPr>
          <p:cNvSpPr txBox="1"/>
          <p:nvPr/>
        </p:nvSpPr>
        <p:spPr>
          <a:xfrm>
            <a:off x="6949808" y="5401320"/>
            <a:ext cx="19511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onSave</a:t>
            </a:r>
            <a:r>
              <a:rPr lang="de-DE" sz="12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newGreeting</a:t>
            </a:r>
            <a:r>
              <a:rPr lang="de-DE" sz="12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824782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TypeScript</a:t>
            </a:r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681D8F93-FCB3-6142-BD11-512282E10FE3}"/>
              </a:ext>
            </a:extLst>
          </p:cNvPr>
          <p:cNvSpPr txBox="1"/>
          <p:nvPr/>
        </p:nvSpPr>
        <p:spPr>
          <a:xfrm>
            <a:off x="203200" y="790224"/>
            <a:ext cx="9499600" cy="608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Typsichere React-Anwendungen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</a:rPr>
              <a:t>out-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</a:rPr>
              <a:t>of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</a:rPr>
              <a:t>-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</a:rPr>
              <a:t>the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</a:rPr>
              <a:t>-box Support für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</a:rPr>
              <a:t>TypeScript</a:t>
            </a:r>
            <a:endParaRPr lang="de-DE" sz="2400" dirty="0">
              <a:solidFill>
                <a:srgbClr val="025249"/>
              </a:solidFill>
              <a:latin typeface="Source Sans Pro" charset="0"/>
            </a:endParaRP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</a:endParaRP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</a:endParaRP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</a:endParaRP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</a:endParaRP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</a:endParaRP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</a:endParaRP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</a:endParaRPr>
          </a:p>
          <a:p>
            <a:pPr>
              <a:lnSpc>
                <a:spcPct val="150000"/>
              </a:lnSpc>
            </a:pPr>
            <a:r>
              <a:rPr lang="de-DE" sz="1600" b="1" dirty="0">
                <a:solidFill>
                  <a:srgbClr val="025249"/>
                </a:solidFill>
                <a:latin typeface="Source Sans Pro" charset="0"/>
              </a:rPr>
              <a:t>Empfehlung: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sz="1600" dirty="0">
                <a:solidFill>
                  <a:srgbClr val="025249"/>
                </a:solidFill>
                <a:latin typeface="Source Sans Pro" charset="0"/>
              </a:rPr>
              <a:t>verwenden!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sz="1600" dirty="0">
                <a:solidFill>
                  <a:srgbClr val="025249"/>
                </a:solidFill>
                <a:latin typeface="Source Sans Pro" charset="0"/>
              </a:rPr>
              <a:t>zum Lernen evtl. erst "nur" JS</a:t>
            </a:r>
          </a:p>
        </p:txBody>
      </p:sp>
      <p:pic>
        <p:nvPicPr>
          <p:cNvPr id="6" name="Grafik 5" descr="Ein Bild, das Text enthält.&#10;&#10;Automatisch generierte Beschreibung">
            <a:extLst>
              <a:ext uri="{FF2B5EF4-FFF2-40B4-BE49-F238E27FC236}">
                <a16:creationId xmlns:a16="http://schemas.microsoft.com/office/drawing/2014/main" id="{FB313B27-72E6-274E-848C-6471F73C4D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5733" y="2048910"/>
            <a:ext cx="4434534" cy="4061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6572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Mit React loslegen</a:t>
            </a:r>
          </a:p>
        </p:txBody>
      </p:sp>
      <p:sp>
        <p:nvSpPr>
          <p:cNvPr id="13" name="Rechteck 12"/>
          <p:cNvSpPr/>
          <p:nvPr/>
        </p:nvSpPr>
        <p:spPr>
          <a:xfrm>
            <a:off x="277091" y="932092"/>
            <a:ext cx="9905999" cy="22929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>
                <a:solidFill>
                  <a:srgbClr val="FB8E20"/>
                </a:solidFill>
                <a:latin typeface="Source Sans Pro" charset="0"/>
                <a:ea typeface="Source Sans Pro" charset="0"/>
                <a:cs typeface="Source Sans Pro" charset="0"/>
              </a:rPr>
              <a:t>Erzeugen vom Project mit </a:t>
            </a:r>
            <a:r>
              <a:rPr lang="de-DE" sz="2000" b="1" dirty="0" err="1">
                <a:solidFill>
                  <a:srgbClr val="FB8E20"/>
                </a:solidFill>
                <a:latin typeface="Source Sans Pro" charset="0"/>
                <a:ea typeface="Source Sans Pro" charset="0"/>
                <a:cs typeface="Source Sans Pro" charset="0"/>
              </a:rPr>
              <a:t>creact-react-app</a:t>
            </a:r>
            <a:endParaRPr lang="de-DE" sz="2000" b="1" dirty="0">
              <a:solidFill>
                <a:srgbClr val="FB8E20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3"/>
              </a:rPr>
              <a:t>https://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3"/>
              </a:rPr>
              <a:t>create-react-app.dev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3"/>
              </a:rPr>
              <a:t>/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Offizielles Starter Kit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Erzeugt fertig konfiguriertes Projekt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Build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Linter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(statische Code Überprüfung), Test,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TypeScript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3250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Mit React loslegen</a:t>
            </a:r>
          </a:p>
        </p:txBody>
      </p:sp>
      <p:sp>
        <p:nvSpPr>
          <p:cNvPr id="13" name="Rechteck 12"/>
          <p:cNvSpPr/>
          <p:nvPr/>
        </p:nvSpPr>
        <p:spPr>
          <a:xfrm>
            <a:off x="277091" y="932092"/>
            <a:ext cx="9905999" cy="30315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>
                <a:solidFill>
                  <a:srgbClr val="FB8E20"/>
                </a:solidFill>
                <a:latin typeface="Source Sans Pro" charset="0"/>
                <a:ea typeface="Source Sans Pro" charset="0"/>
                <a:cs typeface="Source Sans Pro" charset="0"/>
              </a:rPr>
              <a:t>Erzeugen vom Project mit </a:t>
            </a:r>
            <a:r>
              <a:rPr lang="de-DE" sz="2000" b="1" dirty="0" err="1">
                <a:solidFill>
                  <a:srgbClr val="FB8E20"/>
                </a:solidFill>
                <a:latin typeface="Source Sans Pro" charset="0"/>
                <a:ea typeface="Source Sans Pro" charset="0"/>
                <a:cs typeface="Source Sans Pro" charset="0"/>
              </a:rPr>
              <a:t>creact-react-app</a:t>
            </a:r>
            <a:endParaRPr lang="de-DE" sz="2000" b="1" dirty="0">
              <a:solidFill>
                <a:srgbClr val="FB8E20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3"/>
              </a:rPr>
              <a:t>https://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3"/>
              </a:rPr>
              <a:t>create-react-app.dev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3"/>
              </a:rPr>
              <a:t>/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Offizielles Starter Kit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Erzeugt fertig konfiguriertes Projekt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Build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Linter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(statische Code Überprüfung), Test,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TypeScript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Alternative zum schnellen ausprobieren: 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4"/>
              </a:rPr>
              <a:t>https://codesandbox.io/s/react-new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React App im Browser entwickeln</a:t>
            </a:r>
          </a:p>
        </p:txBody>
      </p:sp>
      <p:pic>
        <p:nvPicPr>
          <p:cNvPr id="4" name="Grafik 3" descr="Ein Bild, das Text enthält.&#10;&#10;Automatisch generierte Beschreibung">
            <a:extLst>
              <a:ext uri="{FF2B5EF4-FFF2-40B4-BE49-F238E27FC236}">
                <a16:creationId xmlns:a16="http://schemas.microsoft.com/office/drawing/2014/main" id="{DD730588-E3B1-1F40-B8AC-C74A1AADFB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84581" y="3963691"/>
            <a:ext cx="3891017" cy="2714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2450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542981" y="2943698"/>
            <a:ext cx="8820043" cy="21698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3500" b="1" dirty="0">
                <a:solidFill>
                  <a:srgbClr val="5AB88F"/>
                </a:solidFill>
                <a:latin typeface="Source Sans Pro" charset="0"/>
                <a:ea typeface="Source Sans Pro" charset="0"/>
                <a:cs typeface="Source Sans Pro" charset="0"/>
              </a:rPr>
              <a:t>Ökosystem</a:t>
            </a:r>
            <a:endParaRPr lang="de-DE" sz="2400" b="1" dirty="0">
              <a:solidFill>
                <a:srgbClr val="5AB88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spc="100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0B3C04C2-71BB-FF44-A3F7-3B17847F8A29}"/>
              </a:ext>
            </a:extLst>
          </p:cNvPr>
          <p:cNvSpPr/>
          <p:nvPr/>
        </p:nvSpPr>
        <p:spPr>
          <a:xfrm>
            <a:off x="4147333" y="2340654"/>
            <a:ext cx="161133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4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endParaRPr lang="de-DE" sz="2925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32095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Styling (CSS)</a:t>
            </a:r>
          </a:p>
        </p:txBody>
      </p:sp>
    </p:spTree>
    <p:extLst>
      <p:ext uri="{BB962C8B-B14F-4D97-AF65-F5344CB8AC3E}">
        <p14:creationId xmlns:p14="http://schemas.microsoft.com/office/powerpoint/2010/main" val="113139708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Styling (CSS)</a:t>
            </a:r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5100DDF2-79CB-584F-A8A1-F6AD849BBB7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Option 1: CSS und CSS Modules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Support für CSS (Modules) ist eingebaut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Unterstützt wird dabei auch SASS</a:t>
            </a:r>
          </a:p>
        </p:txBody>
      </p:sp>
      <p:sp>
        <p:nvSpPr>
          <p:cNvPr id="5" name="Textfeld 4"/>
          <p:cNvSpPr txBox="1"/>
          <p:nvPr/>
        </p:nvSpPr>
        <p:spPr>
          <a:xfrm>
            <a:off x="2347769" y="2959770"/>
            <a:ext cx="9362941" cy="37632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.</a:t>
            </a:r>
            <a:r>
              <a:rPr lang="de-DE" sz="1463" b="1" dirty="0" err="1">
                <a:solidFill>
                  <a:srgbClr val="FB8E20"/>
                </a:solidFill>
                <a:latin typeface="Source Code Pro" charset="0"/>
                <a:ea typeface="Source Code Pro" charset="0"/>
                <a:cs typeface="Source Code Pro" charset="0"/>
              </a:rPr>
              <a:t>GreetingTable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{</a:t>
            </a:r>
          </a:p>
          <a:p>
            <a:pPr>
              <a:lnSpc>
                <a:spcPct val="120000"/>
              </a:lnSpc>
            </a:pP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background-color: orange;</a:t>
            </a:r>
          </a:p>
          <a:p>
            <a:pPr>
              <a:lnSpc>
                <a:spcPct val="120000"/>
              </a:lnSpc>
            </a:pP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</a:t>
            </a:r>
          </a:p>
          <a:p>
            <a:pPr>
              <a:lnSpc>
                <a:spcPct val="120000"/>
              </a:lnSpc>
            </a:pPr>
            <a:endParaRPr lang="de-DE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endParaRPr lang="de-DE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import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463" b="1" dirty="0" err="1">
                <a:solidFill>
                  <a:srgbClr val="9E60B8"/>
                </a:solidFill>
                <a:latin typeface="Source Code Pro" charset="0"/>
                <a:ea typeface="Source Code Pro" charset="0"/>
              </a:rPr>
              <a:t>styles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from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"./</a:t>
            </a:r>
            <a:r>
              <a:rPr lang="de-DE" sz="1463" b="1" dirty="0" err="1">
                <a:solidFill>
                  <a:srgbClr val="9E60B8"/>
                </a:solidFill>
                <a:latin typeface="Source Code Pro" charset="0"/>
                <a:ea typeface="Source Code Pro" charset="0"/>
                <a:cs typeface="Source Code Pro" charset="0"/>
              </a:rPr>
              <a:t>GreetingTable.css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";</a:t>
            </a:r>
          </a:p>
          <a:p>
            <a:pPr>
              <a:lnSpc>
                <a:spcPct val="120000"/>
              </a:lnSpc>
            </a:pPr>
            <a:endParaRPr lang="de-DE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function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GreetingTable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() {</a:t>
            </a:r>
          </a:p>
          <a:p>
            <a:pPr>
              <a:lnSpc>
                <a:spcPct val="120000"/>
              </a:lnSpc>
            </a:pP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return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(</a:t>
            </a:r>
          </a:p>
          <a:p>
            <a:pPr>
              <a:lnSpc>
                <a:spcPct val="120000"/>
              </a:lnSpc>
            </a:pP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     &lt;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table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className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={</a:t>
            </a:r>
            <a:r>
              <a:rPr lang="de-DE" sz="1463" b="1" dirty="0" err="1">
                <a:solidFill>
                  <a:srgbClr val="9E60B8"/>
                </a:solidFill>
                <a:latin typeface="Source Code Pro" charset="0"/>
                <a:ea typeface="Source Code Pro" charset="0"/>
              </a:rPr>
              <a:t>styles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.</a:t>
            </a:r>
            <a:r>
              <a:rPr lang="de-DE" sz="1463" b="1" dirty="0" err="1">
                <a:solidFill>
                  <a:srgbClr val="FB8E20"/>
                </a:solidFill>
                <a:latin typeface="Source Code Pro" charset="0"/>
                <a:ea typeface="Source Code Pro" charset="0"/>
              </a:rPr>
              <a:t>GreetingTable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}&gt; </a:t>
            </a:r>
          </a:p>
          <a:p>
            <a:pPr>
              <a:lnSpc>
                <a:spcPct val="120000"/>
              </a:lnSpc>
            </a:pP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       ...</a:t>
            </a:r>
          </a:p>
          <a:p>
            <a:pPr>
              <a:lnSpc>
                <a:spcPct val="120000"/>
              </a:lnSpc>
            </a:pP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     &lt;/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table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&gt;</a:t>
            </a:r>
          </a:p>
          <a:p>
            <a:pPr>
              <a:lnSpc>
                <a:spcPct val="120000"/>
              </a:lnSpc>
            </a:pP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    )</a:t>
            </a:r>
          </a:p>
          <a:p>
            <a:pPr>
              <a:lnSpc>
                <a:spcPct val="120000"/>
              </a:lnSpc>
            </a:pP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</a:t>
            </a:r>
            <a:endParaRPr lang="en-US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3BF50CEF-5ABF-2343-B545-203D9BD3F49F}"/>
              </a:ext>
            </a:extLst>
          </p:cNvPr>
          <p:cNvSpPr/>
          <p:nvPr/>
        </p:nvSpPr>
        <p:spPr>
          <a:xfrm>
            <a:off x="82058" y="2888748"/>
            <a:ext cx="2010487" cy="5915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400" dirty="0" err="1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GreetingTable.css</a:t>
            </a:r>
            <a:endParaRPr lang="de-DE" sz="1400" dirty="0">
              <a:solidFill>
                <a:srgbClr val="36544F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(oder .</a:t>
            </a:r>
            <a:r>
              <a:rPr lang="de-DE" sz="1400" dirty="0" err="1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scss</a:t>
            </a:r>
            <a:r>
              <a:rPr lang="de-DE" sz="1400" dirty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)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9896AC0D-DE35-884B-80D9-2590D4A5BC1E}"/>
              </a:ext>
            </a:extLst>
          </p:cNvPr>
          <p:cNvSpPr/>
          <p:nvPr/>
        </p:nvSpPr>
        <p:spPr>
          <a:xfrm>
            <a:off x="82058" y="4246208"/>
            <a:ext cx="1903085" cy="5915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400" dirty="0" err="1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GreetingTable.js</a:t>
            </a:r>
            <a:endParaRPr lang="de-DE" sz="1400" dirty="0">
              <a:solidFill>
                <a:srgbClr val="36544F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(oder .</a:t>
            </a:r>
            <a:r>
              <a:rPr lang="de-DE" sz="1400" dirty="0" err="1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tsx</a:t>
            </a:r>
            <a:r>
              <a:rPr lang="de-DE" sz="1400" dirty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251475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5174AA-8740-054C-A207-36290DDCA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React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67CBB7A7-E2CF-8D48-85F3-735C90AE141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https://</a:t>
            </a:r>
            <a:r>
              <a:rPr lang="de-DE" dirty="0" err="1"/>
              <a:t>reactjs.org</a:t>
            </a:r>
            <a:endParaRPr lang="de-DE" dirty="0"/>
          </a:p>
          <a:p>
            <a:r>
              <a:rPr lang="de-DE" b="0" dirty="0">
                <a:solidFill>
                  <a:srgbClr val="36544F"/>
                </a:solidFill>
              </a:rPr>
              <a:t>Minimales API</a:t>
            </a:r>
          </a:p>
          <a:p>
            <a:r>
              <a:rPr lang="de-DE" b="0" dirty="0">
                <a:solidFill>
                  <a:srgbClr val="36544F"/>
                </a:solidFill>
              </a:rPr>
              <a:t>Minimales Feature Set</a:t>
            </a: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557952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Styling (CSS)</a:t>
            </a:r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5100DDF2-79CB-584F-A8A1-F6AD849BBB7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Option 2: CSS-in-JS </a:t>
            </a:r>
          </a:p>
          <a:p>
            <a:r>
              <a:rPr lang="de-DE" b="0" dirty="0">
                <a:solidFill>
                  <a:srgbClr val="36544F"/>
                </a:solidFill>
              </a:rPr>
              <a:t>Styles werden direkt in JavaScript-Code geschrieben</a:t>
            </a:r>
          </a:p>
          <a:p>
            <a:r>
              <a:rPr lang="de-DE" b="0" dirty="0">
                <a:solidFill>
                  <a:srgbClr val="36544F"/>
                </a:solidFill>
              </a:rPr>
              <a:t>Vielleicht konsequenteste Umsetzung der Komponenten Idee</a:t>
            </a:r>
          </a:p>
          <a:p>
            <a:r>
              <a:rPr lang="de-DE" b="0" dirty="0">
                <a:solidFill>
                  <a:srgbClr val="36544F"/>
                </a:solidFill>
              </a:rPr>
              <a:t>Ermöglicht Anpassung der Styles zur Laufzeit, z.B. abhängig von </a:t>
            </a:r>
            <a:r>
              <a:rPr lang="de-DE" b="0" dirty="0" err="1">
                <a:solidFill>
                  <a:srgbClr val="36544F"/>
                </a:solidFill>
              </a:rPr>
              <a:t>Props</a:t>
            </a:r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Nicht unumstritten (was machen Leute, die CSS, aber kein JS können?)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Bekannte Vertreter: </a:t>
            </a:r>
          </a:p>
          <a:p>
            <a:pPr lvl="1"/>
            <a:r>
              <a:rPr lang="de-DE" dirty="0" err="1"/>
              <a:t>Styled</a:t>
            </a:r>
            <a:r>
              <a:rPr lang="de-DE" dirty="0"/>
              <a:t> Components </a:t>
            </a:r>
            <a:r>
              <a:rPr lang="de-DE" dirty="0">
                <a:hlinkClick r:id="rId2"/>
              </a:rPr>
              <a:t>https://styled-components.com</a:t>
            </a:r>
            <a:r>
              <a:rPr lang="de-DE" dirty="0"/>
              <a:t> </a:t>
            </a:r>
          </a:p>
          <a:p>
            <a:pPr lvl="1"/>
            <a:r>
              <a:rPr lang="de-DE" dirty="0"/>
              <a:t>Emotion </a:t>
            </a:r>
            <a:r>
              <a:rPr lang="de-DE" dirty="0">
                <a:hlinkClick r:id="rId3"/>
              </a:rPr>
              <a:t>https://emotion.sh/docs/@emotion/react</a:t>
            </a:r>
            <a:r>
              <a:rPr lang="de-DE" dirty="0"/>
              <a:t> </a:t>
            </a:r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166402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Styling (CSS)</a:t>
            </a:r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5100DDF2-79CB-584F-A8A1-F6AD849BBB7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Option 2: CSS-in-JS </a:t>
            </a:r>
          </a:p>
          <a:p>
            <a:r>
              <a:rPr lang="de-DE" b="0" dirty="0">
                <a:solidFill>
                  <a:srgbClr val="36544F"/>
                </a:solidFill>
              </a:rPr>
              <a:t>Beispiel: </a:t>
            </a:r>
            <a:r>
              <a:rPr lang="de-DE" b="0" dirty="0" err="1">
                <a:solidFill>
                  <a:srgbClr val="36544F"/>
                </a:solidFill>
              </a:rPr>
              <a:t>Styled</a:t>
            </a:r>
            <a:r>
              <a:rPr lang="de-DE" b="0" dirty="0">
                <a:solidFill>
                  <a:srgbClr val="36544F"/>
                </a:solidFill>
              </a:rPr>
              <a:t> Components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B7FD97F7-D43C-D443-A2BE-3DF9A323FF9D}"/>
              </a:ext>
            </a:extLst>
          </p:cNvPr>
          <p:cNvSpPr txBox="1"/>
          <p:nvPr/>
        </p:nvSpPr>
        <p:spPr>
          <a:xfrm>
            <a:off x="1801015" y="2145890"/>
            <a:ext cx="9362941" cy="16022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endParaRPr lang="de-DE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endParaRPr lang="de-DE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function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463" b="1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RawGreetingTable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props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) {</a:t>
            </a:r>
          </a:p>
          <a:p>
            <a:pPr>
              <a:lnSpc>
                <a:spcPct val="120000"/>
              </a:lnSpc>
            </a:pP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return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&lt;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table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className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={</a:t>
            </a:r>
            <a:r>
              <a:rPr lang="de-DE" sz="1463" b="1" dirty="0" err="1">
                <a:solidFill>
                  <a:srgbClr val="9E60B8"/>
                </a:solidFill>
                <a:latin typeface="Source Code Pro" charset="0"/>
                <a:ea typeface="Source Code Pro" charset="0"/>
              </a:rPr>
              <a:t>props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.</a:t>
            </a:r>
            <a:r>
              <a:rPr lang="de-DE" sz="1463" b="1" dirty="0" err="1">
                <a:solidFill>
                  <a:srgbClr val="FB8E20"/>
                </a:solidFill>
                <a:latin typeface="Source Code Pro" charset="0"/>
                <a:ea typeface="Source Code Pro" charset="0"/>
              </a:rPr>
              <a:t>className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}&gt; ... &lt;/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table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&gt;;</a:t>
            </a:r>
          </a:p>
          <a:p>
            <a:pPr>
              <a:lnSpc>
                <a:spcPct val="120000"/>
              </a:lnSpc>
            </a:pP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</a:t>
            </a:r>
          </a:p>
          <a:p>
            <a:pPr>
              <a:lnSpc>
                <a:spcPct val="120000"/>
              </a:lnSpc>
            </a:pPr>
            <a:endParaRPr lang="de-DE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B7586A71-26F4-824A-8E53-E6FD03C4FEB0}"/>
              </a:ext>
            </a:extLst>
          </p:cNvPr>
          <p:cNvSpPr txBox="1"/>
          <p:nvPr/>
        </p:nvSpPr>
        <p:spPr>
          <a:xfrm>
            <a:off x="169683" y="2684531"/>
            <a:ext cx="11689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1778B8"/>
                </a:solidFill>
                <a:latin typeface="Source Sans Pro" panose="020B0503030403020204" pitchFamily="34" charset="0"/>
              </a:rPr>
              <a:t>"Reguläre" </a:t>
            </a:r>
          </a:p>
          <a:p>
            <a:r>
              <a:rPr lang="de-DE" sz="1400" dirty="0">
                <a:solidFill>
                  <a:srgbClr val="1778B8"/>
                </a:solidFill>
                <a:latin typeface="Source Sans Pro" panose="020B0503030403020204" pitchFamily="34" charset="0"/>
              </a:rPr>
              <a:t>Komponente</a:t>
            </a:r>
          </a:p>
        </p:txBody>
      </p:sp>
    </p:spTree>
    <p:extLst>
      <p:ext uri="{BB962C8B-B14F-4D97-AF65-F5344CB8AC3E}">
        <p14:creationId xmlns:p14="http://schemas.microsoft.com/office/powerpoint/2010/main" val="49761076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Styling (CSS)</a:t>
            </a:r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5100DDF2-79CB-584F-A8A1-F6AD849BBB7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Option 2: CSS-in-JS </a:t>
            </a:r>
          </a:p>
          <a:p>
            <a:r>
              <a:rPr lang="de-DE" b="0" dirty="0">
                <a:solidFill>
                  <a:srgbClr val="36544F"/>
                </a:solidFill>
              </a:rPr>
              <a:t>Beispiel: </a:t>
            </a:r>
            <a:r>
              <a:rPr lang="de-DE" b="0" dirty="0" err="1">
                <a:solidFill>
                  <a:srgbClr val="36544F"/>
                </a:solidFill>
              </a:rPr>
              <a:t>Styled</a:t>
            </a:r>
            <a:r>
              <a:rPr lang="de-DE" b="0" dirty="0">
                <a:solidFill>
                  <a:srgbClr val="36544F"/>
                </a:solidFill>
              </a:rPr>
              <a:t> Components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B7FD97F7-D43C-D443-A2BE-3DF9A323FF9D}"/>
              </a:ext>
            </a:extLst>
          </p:cNvPr>
          <p:cNvSpPr txBox="1"/>
          <p:nvPr/>
        </p:nvSpPr>
        <p:spPr>
          <a:xfrm>
            <a:off x="1801015" y="2145890"/>
            <a:ext cx="9362941" cy="34932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endParaRPr lang="de-DE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endParaRPr lang="de-DE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function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463" b="1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RawGreetingTable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props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) {</a:t>
            </a:r>
          </a:p>
          <a:p>
            <a:pPr>
              <a:lnSpc>
                <a:spcPct val="120000"/>
              </a:lnSpc>
            </a:pP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return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&lt;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table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className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={</a:t>
            </a:r>
            <a:r>
              <a:rPr lang="de-DE" sz="1463" b="1" dirty="0" err="1">
                <a:solidFill>
                  <a:srgbClr val="9E60B8"/>
                </a:solidFill>
                <a:latin typeface="Source Code Pro" charset="0"/>
                <a:ea typeface="Source Code Pro" charset="0"/>
              </a:rPr>
              <a:t>props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.</a:t>
            </a:r>
            <a:r>
              <a:rPr lang="de-DE" sz="1463" b="1" dirty="0" err="1">
                <a:solidFill>
                  <a:srgbClr val="FB8E20"/>
                </a:solidFill>
                <a:latin typeface="Source Code Pro" charset="0"/>
                <a:ea typeface="Source Code Pro" charset="0"/>
              </a:rPr>
              <a:t>className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}&gt; ... &lt;/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table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&gt;;</a:t>
            </a:r>
          </a:p>
          <a:p>
            <a:pPr>
              <a:lnSpc>
                <a:spcPct val="120000"/>
              </a:lnSpc>
            </a:pP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</a:t>
            </a:r>
          </a:p>
          <a:p>
            <a:pPr>
              <a:lnSpc>
                <a:spcPct val="120000"/>
              </a:lnSpc>
            </a:pPr>
            <a:endParaRPr lang="de-DE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import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463" b="1" dirty="0" err="1">
                <a:solidFill>
                  <a:srgbClr val="9E60B8"/>
                </a:solidFill>
                <a:latin typeface="Source Code Pro" charset="0"/>
                <a:ea typeface="Source Code Pro" charset="0"/>
              </a:rPr>
              <a:t>styled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from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"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styled-components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";</a:t>
            </a:r>
          </a:p>
          <a:p>
            <a:pPr>
              <a:lnSpc>
                <a:spcPct val="120000"/>
              </a:lnSpc>
            </a:pPr>
            <a:endParaRPr lang="de-DE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const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GreetingTable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= </a:t>
            </a:r>
            <a:r>
              <a:rPr lang="de-DE" sz="1463" b="1" dirty="0" err="1">
                <a:solidFill>
                  <a:srgbClr val="9E60B8"/>
                </a:solidFill>
                <a:latin typeface="Source Code Pro" charset="0"/>
                <a:ea typeface="Source Code Pro" charset="0"/>
              </a:rPr>
              <a:t>styled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</a:t>
            </a:r>
            <a:r>
              <a:rPr lang="de-DE" sz="1463" b="1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RawGreetingTable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)`</a:t>
            </a:r>
          </a:p>
          <a:p>
            <a:pPr>
              <a:lnSpc>
                <a:spcPct val="120000"/>
              </a:lnSpc>
            </a:pP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background-color: orange</a:t>
            </a:r>
          </a:p>
          <a:p>
            <a:pPr>
              <a:lnSpc>
                <a:spcPct val="120000"/>
              </a:lnSpc>
            </a:pP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font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-size: ${</a:t>
            </a:r>
            <a:r>
              <a:rPr lang="de-DE" sz="1463" b="1" dirty="0" err="1">
                <a:solidFill>
                  <a:srgbClr val="B04432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" charset="0"/>
              </a:rPr>
              <a:t>props</a:t>
            </a:r>
            <a:r>
              <a:rPr lang="de-DE" sz="1463" b="1" dirty="0">
                <a:solidFill>
                  <a:srgbClr val="B04432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" charset="0"/>
              </a:rPr>
              <a:t> =&gt; </a:t>
            </a:r>
            <a:r>
              <a:rPr lang="de-DE" sz="1463" b="1" dirty="0" err="1">
                <a:solidFill>
                  <a:srgbClr val="B04432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" charset="0"/>
              </a:rPr>
              <a:t>props.greetings.length</a:t>
            </a:r>
            <a:r>
              <a:rPr lang="de-DE" sz="1463" b="1" dirty="0">
                <a:solidFill>
                  <a:srgbClr val="B04432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" charset="0"/>
              </a:rPr>
              <a:t> &gt; 10 ? "15px" : "20px"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}</a:t>
            </a:r>
          </a:p>
          <a:p>
            <a:pPr>
              <a:lnSpc>
                <a:spcPct val="120000"/>
              </a:lnSpc>
            </a:pP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`</a:t>
            </a:r>
          </a:p>
          <a:p>
            <a:pPr>
              <a:lnSpc>
                <a:spcPct val="120000"/>
              </a:lnSpc>
            </a:pPr>
            <a:endParaRPr lang="de-DE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B7586A71-26F4-824A-8E53-E6FD03C4FEB0}"/>
              </a:ext>
            </a:extLst>
          </p:cNvPr>
          <p:cNvSpPr txBox="1"/>
          <p:nvPr/>
        </p:nvSpPr>
        <p:spPr>
          <a:xfrm>
            <a:off x="169683" y="2684531"/>
            <a:ext cx="11689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1778B8"/>
                </a:solidFill>
                <a:latin typeface="Source Sans Pro" panose="020B0503030403020204" pitchFamily="34" charset="0"/>
              </a:rPr>
              <a:t>"Reguläre" </a:t>
            </a:r>
          </a:p>
          <a:p>
            <a:r>
              <a:rPr lang="de-DE" sz="1400" dirty="0">
                <a:solidFill>
                  <a:srgbClr val="1778B8"/>
                </a:solidFill>
                <a:latin typeface="Source Sans Pro" panose="020B0503030403020204" pitchFamily="34" charset="0"/>
              </a:rPr>
              <a:t>Komponente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228C7EDC-8D9A-7C48-8C11-3B49650E6D7E}"/>
              </a:ext>
            </a:extLst>
          </p:cNvPr>
          <p:cNvSpPr txBox="1"/>
          <p:nvPr/>
        </p:nvSpPr>
        <p:spPr>
          <a:xfrm>
            <a:off x="203200" y="3730648"/>
            <a:ext cx="148149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1778B8"/>
                </a:solidFill>
                <a:latin typeface="Source Sans Pro" panose="020B0503030403020204" pitchFamily="34" charset="0"/>
              </a:rPr>
              <a:t>Styling Angaben</a:t>
            </a:r>
          </a:p>
          <a:p>
            <a:r>
              <a:rPr lang="de-DE" sz="1400" dirty="0">
                <a:solidFill>
                  <a:srgbClr val="1778B8"/>
                </a:solidFill>
                <a:latin typeface="Source Sans Pro" panose="020B0503030403020204" pitchFamily="34" charset="0"/>
              </a:rPr>
              <a:t>mit dynamischen</a:t>
            </a:r>
          </a:p>
          <a:p>
            <a:r>
              <a:rPr lang="de-DE" sz="1400" dirty="0">
                <a:solidFill>
                  <a:srgbClr val="1778B8"/>
                </a:solidFill>
                <a:latin typeface="Source Sans Pro" panose="020B0503030403020204" pitchFamily="34" charset="0"/>
              </a:rPr>
              <a:t>Werten</a:t>
            </a:r>
          </a:p>
        </p:txBody>
      </p:sp>
    </p:spTree>
    <p:extLst>
      <p:ext uri="{BB962C8B-B14F-4D97-AF65-F5344CB8AC3E}">
        <p14:creationId xmlns:p14="http://schemas.microsoft.com/office/powerpoint/2010/main" val="425214480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Styling (CSS)</a:t>
            </a:r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5100DDF2-79CB-584F-A8A1-F6AD849BBB7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Option 2: CSS-in-JS </a:t>
            </a:r>
          </a:p>
          <a:p>
            <a:r>
              <a:rPr lang="de-DE" b="0" dirty="0">
                <a:solidFill>
                  <a:srgbClr val="36544F"/>
                </a:solidFill>
              </a:rPr>
              <a:t>Beispiel: </a:t>
            </a:r>
            <a:r>
              <a:rPr lang="de-DE" b="0" dirty="0" err="1">
                <a:solidFill>
                  <a:srgbClr val="36544F"/>
                </a:solidFill>
              </a:rPr>
              <a:t>Styled</a:t>
            </a:r>
            <a:r>
              <a:rPr lang="de-DE" b="0" dirty="0">
                <a:solidFill>
                  <a:srgbClr val="36544F"/>
                </a:solidFill>
              </a:rPr>
              <a:t> Components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B7FD97F7-D43C-D443-A2BE-3DF9A323FF9D}"/>
              </a:ext>
            </a:extLst>
          </p:cNvPr>
          <p:cNvSpPr txBox="1"/>
          <p:nvPr/>
        </p:nvSpPr>
        <p:spPr>
          <a:xfrm>
            <a:off x="1801015" y="2145890"/>
            <a:ext cx="9362941" cy="430361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endParaRPr lang="de-DE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endParaRPr lang="de-DE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function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463" b="1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RawGreetingTable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props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) {</a:t>
            </a:r>
          </a:p>
          <a:p>
            <a:pPr>
              <a:lnSpc>
                <a:spcPct val="120000"/>
              </a:lnSpc>
            </a:pP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return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&lt;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table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</a:rPr>
              <a:t>className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</a:rPr>
              <a:t>={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</a:rPr>
              <a:t>props.className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</a:rPr>
              <a:t>}&gt; 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... &lt;/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table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&gt;;</a:t>
            </a:r>
          </a:p>
          <a:p>
            <a:pPr>
              <a:lnSpc>
                <a:spcPct val="120000"/>
              </a:lnSpc>
            </a:pP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</a:t>
            </a:r>
          </a:p>
          <a:p>
            <a:pPr>
              <a:lnSpc>
                <a:spcPct val="120000"/>
              </a:lnSpc>
            </a:pPr>
            <a:endParaRPr lang="de-DE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</a:rPr>
              <a:t>import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</a:rPr>
              <a:t> 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</a:rPr>
              <a:t>styled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</a:rPr>
              <a:t> 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</a:rPr>
              <a:t>from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</a:rPr>
              <a:t> "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</a:rPr>
              <a:t>styled-components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</a:rPr>
              <a:t>";</a:t>
            </a:r>
          </a:p>
          <a:p>
            <a:pPr>
              <a:lnSpc>
                <a:spcPct val="120000"/>
              </a:lnSpc>
            </a:pPr>
            <a:endParaRPr lang="de-DE" sz="1463" dirty="0">
              <a:solidFill>
                <a:srgbClr val="025249"/>
              </a:solidFill>
              <a:latin typeface="Source Code Pro" charset="0"/>
              <a:ea typeface="Source Code Pro" charset="0"/>
            </a:endParaRPr>
          </a:p>
          <a:p>
            <a:pPr>
              <a:lnSpc>
                <a:spcPct val="120000"/>
              </a:lnSpc>
            </a:pP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</a:rPr>
              <a:t>const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</a:rPr>
              <a:t> </a:t>
            </a:r>
            <a:r>
              <a:rPr lang="de-DE" sz="1463" b="1" dirty="0" err="1">
                <a:solidFill>
                  <a:srgbClr val="B58900"/>
                </a:solidFill>
                <a:latin typeface="Source Code Pro" charset="0"/>
                <a:ea typeface="Source Code Pro" charset="0"/>
              </a:rPr>
              <a:t>GreetingTable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</a:rPr>
              <a:t> = 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</a:rPr>
              <a:t>styled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</a:rPr>
              <a:t>(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</a:rPr>
              <a:t>RawGreetingTable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</a:rPr>
              <a:t>)`</a:t>
            </a:r>
          </a:p>
          <a:p>
            <a:pPr>
              <a:lnSpc>
                <a:spcPct val="120000"/>
              </a:lnSpc>
            </a:pP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</a:rPr>
              <a:t>  background-color: orange</a:t>
            </a:r>
          </a:p>
          <a:p>
            <a:pPr>
              <a:lnSpc>
                <a:spcPct val="120000"/>
              </a:lnSpc>
            </a:pP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</a:rPr>
              <a:t>  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</a:rPr>
              <a:t>font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</a:rPr>
              <a:t>-size: ${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</a:rPr>
              <a:t>props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</a:rPr>
              <a:t> =&gt; 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</a:rPr>
              <a:t>props.</a:t>
            </a:r>
            <a:r>
              <a:rPr lang="de-DE" sz="1463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greetings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</a:rPr>
              <a:t>.length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</a:rPr>
              <a:t> &gt; 10 ? "15px" : "20px" }</a:t>
            </a:r>
          </a:p>
          <a:p>
            <a:pPr>
              <a:lnSpc>
                <a:spcPct val="120000"/>
              </a:lnSpc>
            </a:pP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</a:rPr>
              <a:t>`</a:t>
            </a:r>
          </a:p>
          <a:p>
            <a:pPr>
              <a:lnSpc>
                <a:spcPct val="120000"/>
              </a:lnSpc>
            </a:pPr>
            <a:endParaRPr lang="de-DE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function </a:t>
            </a:r>
            <a:r>
              <a:rPr lang="en-US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GreetingApp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() {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return &lt;</a:t>
            </a:r>
            <a:r>
              <a:rPr lang="en-US" sz="1463" b="1" dirty="0" err="1">
                <a:solidFill>
                  <a:srgbClr val="B58900"/>
                </a:solidFill>
                <a:latin typeface="Source Code Pro" charset="0"/>
                <a:ea typeface="Source Code Pro" charset="0"/>
              </a:rPr>
              <a:t>GreetingTable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en-US" sz="1463" dirty="0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greetings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={...} /&gt; 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B7586A71-26F4-824A-8E53-E6FD03C4FEB0}"/>
              </a:ext>
            </a:extLst>
          </p:cNvPr>
          <p:cNvSpPr txBox="1"/>
          <p:nvPr/>
        </p:nvSpPr>
        <p:spPr>
          <a:xfrm>
            <a:off x="169683" y="2684531"/>
            <a:ext cx="11689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1778B8"/>
                </a:solidFill>
                <a:latin typeface="Source Sans Pro" panose="020B0503030403020204" pitchFamily="34" charset="0"/>
              </a:rPr>
              <a:t>"Reguläre" </a:t>
            </a:r>
          </a:p>
          <a:p>
            <a:r>
              <a:rPr lang="de-DE" sz="1400" dirty="0">
                <a:solidFill>
                  <a:srgbClr val="1778B8"/>
                </a:solidFill>
                <a:latin typeface="Source Sans Pro" panose="020B0503030403020204" pitchFamily="34" charset="0"/>
              </a:rPr>
              <a:t>Komponente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228C7EDC-8D9A-7C48-8C11-3B49650E6D7E}"/>
              </a:ext>
            </a:extLst>
          </p:cNvPr>
          <p:cNvSpPr txBox="1"/>
          <p:nvPr/>
        </p:nvSpPr>
        <p:spPr>
          <a:xfrm>
            <a:off x="203200" y="3730648"/>
            <a:ext cx="148149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1778B8"/>
                </a:solidFill>
                <a:latin typeface="Source Sans Pro" panose="020B0503030403020204" pitchFamily="34" charset="0"/>
              </a:rPr>
              <a:t>Styling Angaben</a:t>
            </a:r>
          </a:p>
          <a:p>
            <a:r>
              <a:rPr lang="de-DE" sz="1400" dirty="0">
                <a:solidFill>
                  <a:srgbClr val="1778B8"/>
                </a:solidFill>
                <a:latin typeface="Source Sans Pro" panose="020B0503030403020204" pitchFamily="34" charset="0"/>
              </a:rPr>
              <a:t>mit dynamischen</a:t>
            </a:r>
          </a:p>
          <a:p>
            <a:r>
              <a:rPr lang="de-DE" sz="1400" dirty="0">
                <a:solidFill>
                  <a:srgbClr val="1778B8"/>
                </a:solidFill>
                <a:latin typeface="Source Sans Pro" panose="020B0503030403020204" pitchFamily="34" charset="0"/>
              </a:rPr>
              <a:t>Werten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9B8F6389-17A2-D44C-B042-B9D2DC1E2C6C}"/>
              </a:ext>
            </a:extLst>
          </p:cNvPr>
          <p:cNvSpPr txBox="1"/>
          <p:nvPr/>
        </p:nvSpPr>
        <p:spPr>
          <a:xfrm>
            <a:off x="250334" y="5570330"/>
            <a:ext cx="11464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1778B8"/>
                </a:solidFill>
                <a:latin typeface="Source Sans Pro" panose="020B0503030403020204" pitchFamily="34" charset="0"/>
              </a:rPr>
              <a:t>Verwendung</a:t>
            </a:r>
          </a:p>
          <a:p>
            <a:r>
              <a:rPr lang="de-DE" sz="1400" dirty="0">
                <a:solidFill>
                  <a:srgbClr val="1778B8"/>
                </a:solidFill>
                <a:latin typeface="Source Sans Pro" panose="020B0503030403020204" pitchFamily="34" charset="0"/>
              </a:rPr>
              <a:t>wie gewohnt</a:t>
            </a:r>
          </a:p>
        </p:txBody>
      </p:sp>
    </p:spTree>
    <p:extLst>
      <p:ext uri="{BB962C8B-B14F-4D97-AF65-F5344CB8AC3E}">
        <p14:creationId xmlns:p14="http://schemas.microsoft.com/office/powerpoint/2010/main" val="119700612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Internationalisierung</a:t>
            </a:r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5100DDF2-79CB-584F-A8A1-F6AD849BBB7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Texte und Daten übersetzen und korrekt formatieren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Typische Vertreter:</a:t>
            </a:r>
          </a:p>
          <a:p>
            <a:pPr lvl="1"/>
            <a:r>
              <a:rPr lang="de-DE" b="0" dirty="0" err="1">
                <a:solidFill>
                  <a:srgbClr val="36544F"/>
                </a:solidFill>
              </a:rPr>
              <a:t>react-intl</a:t>
            </a:r>
            <a:r>
              <a:rPr lang="de-DE" b="0" dirty="0">
                <a:solidFill>
                  <a:srgbClr val="36544F"/>
                </a:solidFill>
              </a:rPr>
              <a:t> (</a:t>
            </a:r>
            <a:r>
              <a:rPr lang="de-DE" b="0" dirty="0">
                <a:solidFill>
                  <a:srgbClr val="36544F"/>
                </a:solidFill>
                <a:hlinkClick r:id="rId2"/>
              </a:rPr>
              <a:t>https://formatjs.io/docs/react-intl/</a:t>
            </a:r>
            <a:r>
              <a:rPr lang="de-DE" b="0" dirty="0">
                <a:solidFill>
                  <a:srgbClr val="36544F"/>
                </a:solidFill>
              </a:rPr>
              <a:t>)</a:t>
            </a:r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react-i18next (</a:t>
            </a:r>
            <a:r>
              <a:rPr lang="de-DE" b="0" dirty="0">
                <a:solidFill>
                  <a:srgbClr val="36544F"/>
                </a:solidFill>
                <a:hlinkClick r:id="rId3"/>
              </a:rPr>
              <a:t>https://react.i18next.com/</a:t>
            </a:r>
            <a:r>
              <a:rPr lang="de-DE" b="0" dirty="0">
                <a:solidFill>
                  <a:srgbClr val="36544F"/>
                </a:solidFill>
              </a:rPr>
              <a:t>)</a:t>
            </a: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Sehr ähnliches Feature-Set</a:t>
            </a:r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Einlesen von Sprach-Dateien vom Server</a:t>
            </a:r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Übersetzen von Texten inkl. Platzhaltern,  Plural etc.</a:t>
            </a:r>
          </a:p>
          <a:p>
            <a:pPr lvl="1"/>
            <a:r>
              <a:rPr lang="de-DE" dirty="0"/>
              <a:t>Formatieren von Datum und Zahlen</a:t>
            </a:r>
            <a:endParaRPr lang="de-DE" b="0" dirty="0">
              <a:solidFill>
                <a:srgbClr val="36544F"/>
              </a:solidFill>
            </a:endParaRPr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Dynamisches Umstellen des </a:t>
            </a:r>
            <a:r>
              <a:rPr lang="de-DE" b="0" dirty="0" err="1">
                <a:solidFill>
                  <a:srgbClr val="36544F"/>
                </a:solidFill>
              </a:rPr>
              <a:t>Locales</a:t>
            </a:r>
            <a:r>
              <a:rPr lang="de-DE" b="0" dirty="0">
                <a:solidFill>
                  <a:srgbClr val="36544F"/>
                </a:solidFill>
              </a:rPr>
              <a:t> zur Laufzeit</a:t>
            </a:r>
          </a:p>
          <a:p>
            <a:pPr marL="0" indent="0">
              <a:buNone/>
            </a:pPr>
            <a:r>
              <a:rPr lang="de-DE" dirty="0">
                <a:solidFill>
                  <a:srgbClr val="36544F"/>
                </a:solidFill>
              </a:rPr>
              <a:t>Empfehlung</a:t>
            </a:r>
          </a:p>
          <a:p>
            <a:pPr lvl="1"/>
            <a:r>
              <a:rPr lang="de-DE" dirty="0"/>
              <a:t>Verwenden, was besser gefällt</a:t>
            </a: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626334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Internationalisierung</a:t>
            </a:r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5100DDF2-79CB-584F-A8A1-F6AD849BBB7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Beispiel: react-i18next</a:t>
            </a:r>
          </a:p>
          <a:p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2145093" y="1819128"/>
            <a:ext cx="9362941" cy="493115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2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function</a:t>
            </a:r>
            <a:r>
              <a:rPr lang="de-DE" sz="12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200" dirty="0" err="1">
                <a:solidFill>
                  <a:srgbClr val="025249"/>
                </a:solidFill>
                <a:latin typeface="Source Code Pro" charset="0"/>
                <a:ea typeface="Source Code Pro" charset="0"/>
              </a:rPr>
              <a:t>TableHeader</a:t>
            </a:r>
            <a:r>
              <a:rPr lang="de-DE" sz="1200" dirty="0">
                <a:solidFill>
                  <a:srgbClr val="025249"/>
                </a:solidFill>
                <a:latin typeface="Source Code Pro" charset="0"/>
                <a:ea typeface="Source Code Pro" charset="0"/>
              </a:rPr>
              <a:t>(</a:t>
            </a:r>
            <a:r>
              <a:rPr lang="de-DE" sz="1200" dirty="0" err="1">
                <a:solidFill>
                  <a:srgbClr val="025249"/>
                </a:solidFill>
                <a:latin typeface="Source Code Pro" charset="0"/>
                <a:ea typeface="Source Code Pro" charset="0"/>
              </a:rPr>
              <a:t>greetings</a:t>
            </a:r>
            <a:r>
              <a:rPr lang="de-DE" sz="1200" dirty="0">
                <a:solidFill>
                  <a:srgbClr val="025249"/>
                </a:solidFill>
                <a:latin typeface="Source Code Pro" charset="0"/>
                <a:ea typeface="Source Code Pro" charset="0"/>
              </a:rPr>
              <a:t>) </a:t>
            </a:r>
            <a:r>
              <a:rPr lang="de-DE" sz="12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{</a:t>
            </a:r>
          </a:p>
          <a:p>
            <a:pPr>
              <a:lnSpc>
                <a:spcPct val="120000"/>
              </a:lnSpc>
            </a:pPr>
            <a:r>
              <a:rPr lang="de-DE" sz="12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</a:t>
            </a:r>
            <a:r>
              <a:rPr lang="de-DE" sz="12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const</a:t>
            </a:r>
            <a:r>
              <a:rPr lang="de-DE" sz="12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{ </a:t>
            </a:r>
            <a:r>
              <a:rPr lang="de-DE" sz="1200" b="1" dirty="0">
                <a:solidFill>
                  <a:srgbClr val="9E60B8"/>
                </a:solidFill>
                <a:latin typeface="Source Code Pro" charset="0"/>
                <a:ea typeface="Source Code Pro" charset="0"/>
              </a:rPr>
              <a:t>t</a:t>
            </a:r>
            <a:r>
              <a:rPr lang="de-DE" sz="12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} = </a:t>
            </a:r>
            <a:r>
              <a:rPr lang="de-DE" sz="1200" b="1" dirty="0" err="1">
                <a:solidFill>
                  <a:srgbClr val="9E60B8"/>
                </a:solidFill>
                <a:latin typeface="Source Code Pro" charset="0"/>
                <a:ea typeface="Source Code Pro" charset="0"/>
              </a:rPr>
              <a:t>useTranslation</a:t>
            </a:r>
            <a:r>
              <a:rPr lang="de-DE" sz="12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();</a:t>
            </a:r>
          </a:p>
          <a:p>
            <a:pPr>
              <a:lnSpc>
                <a:spcPct val="120000"/>
              </a:lnSpc>
            </a:pPr>
            <a:endParaRPr lang="de-DE" sz="1200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r>
              <a:rPr lang="de-DE" sz="12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</a:t>
            </a:r>
            <a:r>
              <a:rPr lang="de-DE" sz="12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return</a:t>
            </a:r>
            <a:r>
              <a:rPr lang="de-DE" sz="12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&lt;h1&gt;</a:t>
            </a:r>
          </a:p>
          <a:p>
            <a:pPr>
              <a:lnSpc>
                <a:spcPct val="120000"/>
              </a:lnSpc>
            </a:pPr>
            <a:r>
              <a:rPr lang="de-DE" sz="12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       {</a:t>
            </a:r>
            <a:r>
              <a:rPr lang="de-DE" sz="1200" b="1" dirty="0">
                <a:solidFill>
                  <a:srgbClr val="9E60B8"/>
                </a:solidFill>
                <a:latin typeface="Source Code Pro" charset="0"/>
                <a:ea typeface="Source Code Pro" charset="0"/>
              </a:rPr>
              <a:t>t</a:t>
            </a:r>
            <a:r>
              <a:rPr lang="de-DE" sz="12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("</a:t>
            </a:r>
            <a:r>
              <a:rPr lang="de-DE" sz="1200" b="1" dirty="0" err="1">
                <a:solidFill>
                  <a:srgbClr val="B58900"/>
                </a:solidFill>
                <a:latin typeface="Source Code Pro" charset="0"/>
                <a:ea typeface="Source Code Pro" charset="0"/>
                <a:cs typeface="Source Code Pro" charset="0"/>
              </a:rPr>
              <a:t>tableHeader</a:t>
            </a:r>
            <a:r>
              <a:rPr lang="de-DE" sz="12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", { </a:t>
            </a:r>
            <a:r>
              <a:rPr lang="de-DE" sz="1200" b="1" dirty="0" err="1">
                <a:solidFill>
                  <a:srgbClr val="9E60B8"/>
                </a:solidFill>
                <a:latin typeface="Source Code Pro" charset="0"/>
                <a:ea typeface="Source Code Pro" charset="0"/>
              </a:rPr>
              <a:t>count</a:t>
            </a:r>
            <a:r>
              <a:rPr lang="de-DE" sz="12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: </a:t>
            </a:r>
            <a:r>
              <a:rPr lang="de-DE" sz="1200" dirty="0" err="1">
                <a:solidFill>
                  <a:srgbClr val="025249"/>
                </a:solidFill>
                <a:latin typeface="Source Code Pro" charset="0"/>
                <a:ea typeface="Source Code Pro" charset="0"/>
              </a:rPr>
              <a:t>greetings.length</a:t>
            </a:r>
            <a:r>
              <a:rPr lang="de-DE" sz="1200" dirty="0">
                <a:solidFill>
                  <a:srgbClr val="025249"/>
                </a:solidFill>
                <a:latin typeface="Source Code Pro" charset="0"/>
                <a:ea typeface="Source Code Pro" charset="0"/>
              </a:rPr>
              <a:t> </a:t>
            </a:r>
            <a:r>
              <a:rPr lang="de-DE" sz="12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})}</a:t>
            </a:r>
          </a:p>
          <a:p>
            <a:pPr>
              <a:lnSpc>
                <a:spcPct val="120000"/>
              </a:lnSpc>
            </a:pPr>
            <a:r>
              <a:rPr lang="de-DE" sz="12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    &lt;/h1&gt;</a:t>
            </a:r>
          </a:p>
          <a:p>
            <a:pPr>
              <a:lnSpc>
                <a:spcPct val="120000"/>
              </a:lnSpc>
            </a:pPr>
            <a:r>
              <a:rPr lang="de-DE" sz="12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</a:t>
            </a:r>
          </a:p>
          <a:p>
            <a:pPr>
              <a:lnSpc>
                <a:spcPct val="120000"/>
              </a:lnSpc>
            </a:pPr>
            <a:endParaRPr lang="de-DE" sz="1400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endParaRPr lang="de-DE" sz="1200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r>
              <a:rPr lang="de-DE" sz="12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// i18n-Datei (en)</a:t>
            </a:r>
          </a:p>
          <a:p>
            <a:pPr>
              <a:lnSpc>
                <a:spcPct val="120000"/>
              </a:lnSpc>
            </a:pPr>
            <a:r>
              <a:rPr lang="de-DE" sz="12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{ </a:t>
            </a:r>
          </a:p>
          <a:p>
            <a:pPr>
              <a:lnSpc>
                <a:spcPct val="120000"/>
              </a:lnSpc>
            </a:pPr>
            <a:r>
              <a:rPr lang="de-DE" sz="12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"</a:t>
            </a:r>
            <a:r>
              <a:rPr lang="de-DE" sz="1200" b="1" dirty="0" err="1">
                <a:solidFill>
                  <a:srgbClr val="B58900"/>
                </a:solidFill>
                <a:latin typeface="Source Code Pro" charset="0"/>
                <a:ea typeface="Source Code Pro" charset="0"/>
              </a:rPr>
              <a:t>tableHeader</a:t>
            </a:r>
            <a:r>
              <a:rPr lang="de-DE" sz="12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": "</a:t>
            </a:r>
            <a:r>
              <a:rPr lang="de-DE" sz="12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Showing</a:t>
            </a:r>
            <a:r>
              <a:rPr lang="de-DE" sz="12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2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one</a:t>
            </a:r>
            <a:r>
              <a:rPr lang="de-DE" sz="12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2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greeting</a:t>
            </a:r>
            <a:r>
              <a:rPr lang="de-DE" sz="12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",</a:t>
            </a:r>
          </a:p>
          <a:p>
            <a:pPr>
              <a:lnSpc>
                <a:spcPct val="120000"/>
              </a:lnSpc>
            </a:pPr>
            <a:r>
              <a:rPr lang="de-DE" sz="12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"</a:t>
            </a:r>
            <a:r>
              <a:rPr lang="de-DE" sz="1200" b="1" dirty="0" err="1">
                <a:solidFill>
                  <a:srgbClr val="B58900"/>
                </a:solidFill>
                <a:latin typeface="Source Code Pro" charset="0"/>
                <a:ea typeface="Source Code Pro" charset="0"/>
              </a:rPr>
              <a:t>tableHeader</a:t>
            </a:r>
            <a:r>
              <a:rPr lang="de-DE" sz="12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_plural</a:t>
            </a:r>
            <a:r>
              <a:rPr lang="de-DE" sz="12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": "</a:t>
            </a:r>
            <a:r>
              <a:rPr lang="de-DE" sz="12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Showing</a:t>
            </a:r>
            <a:r>
              <a:rPr lang="de-DE" sz="12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{{</a:t>
            </a:r>
            <a:r>
              <a:rPr lang="de-DE" sz="1200" b="1" dirty="0" err="1">
                <a:solidFill>
                  <a:srgbClr val="9E60B8"/>
                </a:solidFill>
                <a:latin typeface="Source Code Pro" charset="0"/>
                <a:ea typeface="Source Code Pro" charset="0"/>
              </a:rPr>
              <a:t>count</a:t>
            </a:r>
            <a:r>
              <a:rPr lang="de-DE" sz="12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}} </a:t>
            </a:r>
            <a:r>
              <a:rPr lang="de-DE" sz="12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greetings</a:t>
            </a:r>
            <a:r>
              <a:rPr lang="de-DE" sz="12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"</a:t>
            </a:r>
          </a:p>
          <a:p>
            <a:pPr>
              <a:lnSpc>
                <a:spcPct val="120000"/>
              </a:lnSpc>
            </a:pPr>
            <a:r>
              <a:rPr lang="de-DE" sz="12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</a:t>
            </a:r>
          </a:p>
          <a:p>
            <a:pPr>
              <a:lnSpc>
                <a:spcPct val="120000"/>
              </a:lnSpc>
            </a:pPr>
            <a:endParaRPr lang="en-US" sz="1200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endParaRPr lang="en-US" sz="1200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r>
              <a:rPr lang="de-DE" sz="12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// i18n-Datei (de)</a:t>
            </a:r>
          </a:p>
          <a:p>
            <a:pPr>
              <a:lnSpc>
                <a:spcPct val="120000"/>
              </a:lnSpc>
            </a:pPr>
            <a:r>
              <a:rPr lang="de-DE" sz="12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{ </a:t>
            </a:r>
          </a:p>
          <a:p>
            <a:pPr>
              <a:lnSpc>
                <a:spcPct val="120000"/>
              </a:lnSpc>
            </a:pPr>
            <a:r>
              <a:rPr lang="de-DE" sz="12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"</a:t>
            </a:r>
            <a:r>
              <a:rPr lang="de-DE" sz="1200" b="1" dirty="0" err="1">
                <a:solidFill>
                  <a:srgbClr val="B58900"/>
                </a:solidFill>
                <a:latin typeface="Source Code Pro" charset="0"/>
                <a:ea typeface="Source Code Pro" charset="0"/>
              </a:rPr>
              <a:t>tableHeader</a:t>
            </a:r>
            <a:r>
              <a:rPr lang="de-DE" sz="12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": "Ein Gruß",</a:t>
            </a:r>
          </a:p>
          <a:p>
            <a:pPr>
              <a:lnSpc>
                <a:spcPct val="120000"/>
              </a:lnSpc>
            </a:pPr>
            <a:r>
              <a:rPr lang="de-DE" sz="12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"</a:t>
            </a:r>
            <a:r>
              <a:rPr lang="de-DE" sz="1200" b="1" dirty="0" err="1">
                <a:solidFill>
                  <a:srgbClr val="B58900"/>
                </a:solidFill>
                <a:latin typeface="Source Code Pro" charset="0"/>
                <a:ea typeface="Source Code Pro" charset="0"/>
              </a:rPr>
              <a:t>tableHeader</a:t>
            </a:r>
            <a:r>
              <a:rPr lang="de-DE" sz="12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_plural</a:t>
            </a:r>
            <a:r>
              <a:rPr lang="de-DE" sz="12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": "Angezeigt werden {{</a:t>
            </a:r>
            <a:r>
              <a:rPr lang="de-DE" sz="1200" b="1" dirty="0" err="1">
                <a:solidFill>
                  <a:srgbClr val="9E60B8"/>
                </a:solidFill>
                <a:latin typeface="Source Code Pro" charset="0"/>
                <a:ea typeface="Source Code Pro" charset="0"/>
              </a:rPr>
              <a:t>count</a:t>
            </a:r>
            <a:r>
              <a:rPr lang="de-DE" sz="12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}} Grüße"</a:t>
            </a:r>
          </a:p>
          <a:p>
            <a:pPr>
              <a:lnSpc>
                <a:spcPct val="120000"/>
              </a:lnSpc>
            </a:pPr>
            <a:r>
              <a:rPr lang="de-DE" sz="12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</a:t>
            </a:r>
          </a:p>
          <a:p>
            <a:pPr>
              <a:lnSpc>
                <a:spcPct val="120000"/>
              </a:lnSpc>
            </a:pPr>
            <a:endParaRPr lang="en-US" sz="1400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279766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Testen von Komponenten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647067" y="1079135"/>
            <a:ext cx="9071967" cy="18128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Die Basis: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Jest</a:t>
            </a:r>
            <a:endParaRPr lang="de-DE" sz="20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https://jestjs.io/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Standard JavaScript Test-Framework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56DD197C-C002-894F-94D3-1DED3847DD48}"/>
              </a:ext>
            </a:extLst>
          </p:cNvPr>
          <p:cNvSpPr/>
          <p:nvPr/>
        </p:nvSpPr>
        <p:spPr>
          <a:xfrm>
            <a:off x="647068" y="2510015"/>
            <a:ext cx="8730197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greet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Hello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!" }</a:t>
            </a:r>
          </a:p>
          <a:p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// entspricht Test-Methode in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Junit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@Test</a:t>
            </a:r>
          </a:p>
          <a:p>
            <a:r>
              <a:rPr lang="de-DE" sz="1400" b="1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test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should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work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", () =&gt; {</a:t>
            </a:r>
          </a:p>
          <a:p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greeting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b="1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greet</a:t>
            </a:r>
            <a:r>
              <a:rPr lang="de-DE" sz="1400" b="1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// entspricht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Assertions</a:t>
            </a:r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b="1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b="1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expect</a:t>
            </a:r>
            <a:r>
              <a:rPr lang="de-DE" sz="1400" b="1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b="1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greeting</a:t>
            </a:r>
            <a:r>
              <a:rPr lang="de-DE" sz="1400" b="1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).</a:t>
            </a:r>
            <a:r>
              <a:rPr lang="de-DE" sz="1400" b="1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toEql</a:t>
            </a:r>
            <a:r>
              <a:rPr lang="de-DE" sz="1400" b="1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b="1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Hello</a:t>
            </a:r>
            <a:r>
              <a:rPr lang="de-DE" sz="1400" b="1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endParaRPr lang="de-DE" sz="1400" b="1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108193363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Testen von Komponenten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647067" y="1079135"/>
            <a:ext cx="9071967" cy="14804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React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Testing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Library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https://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testing-library.com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/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docs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/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react-testing-library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/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intro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/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(Unit-)Testen ohne Browser</a:t>
            </a:r>
          </a:p>
          <a:p>
            <a:pPr>
              <a:lnSpc>
                <a:spcPct val="120000"/>
              </a:lnSpc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824907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Testen von Komponenten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647067" y="1079135"/>
            <a:ext cx="9071967" cy="14804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React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Testing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Library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https://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testing-library.com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/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docs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/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react-testing-library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/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intro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/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(Unit-)Testen ohne Browser</a:t>
            </a:r>
          </a:p>
          <a:p>
            <a:pPr>
              <a:lnSpc>
                <a:spcPct val="120000"/>
              </a:lnSpc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5F13C594-64A4-EB4F-9D2E-C319533B85B5}"/>
              </a:ext>
            </a:extLst>
          </p:cNvPr>
          <p:cNvSpPr/>
          <p:nvPr/>
        </p:nvSpPr>
        <p:spPr>
          <a:xfrm>
            <a:off x="647068" y="2510015"/>
            <a:ext cx="8730197" cy="41857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b="1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test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should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behave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fine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", () =&gt; {</a:t>
            </a:r>
          </a:p>
          <a:p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// Mock für Event-Handler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onSaveHandler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jest.fn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// Komponente rendern</a:t>
            </a:r>
          </a:p>
          <a:p>
            <a: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render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</a:t>
            </a:r>
            <a:r>
              <a:rPr lang="de-DE" sz="1400" dirty="0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&lt;</a:t>
            </a:r>
            <a:r>
              <a:rPr lang="de-DE" sz="14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GreetingEditor</a:t>
            </a:r>
            <a:r>
              <a:rPr lang="de-DE" sz="1400" dirty="0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 err="1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initialPhrase</a:t>
            </a:r>
            <a:r>
              <a:rPr lang="de-DE" sz="1400" dirty="0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="</a:t>
            </a:r>
            <a:r>
              <a:rPr lang="de-DE" sz="1400" dirty="0" err="1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Hello</a:t>
            </a:r>
            <a:r>
              <a:rPr lang="de-DE" sz="1400" dirty="0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" </a:t>
            </a:r>
            <a:r>
              <a:rPr lang="de-DE" sz="1400" dirty="0" err="1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initialGreeting</a:t>
            </a:r>
            <a:r>
              <a:rPr lang="de-DE" sz="1400" dirty="0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="React"     </a:t>
            </a:r>
          </a:p>
          <a:p>
            <a:r>
              <a:rPr lang="de-DE" sz="1400" dirty="0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                  </a:t>
            </a:r>
            <a:r>
              <a:rPr lang="de-DE" sz="1400" dirty="0" err="1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onSave</a:t>
            </a:r>
            <a:r>
              <a:rPr lang="de-DE" sz="1400" dirty="0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={</a:t>
            </a:r>
            <a:r>
              <a:rPr lang="de-DE" sz="1400" dirty="0" err="1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onSaveHandler</a:t>
            </a:r>
            <a:r>
              <a:rPr lang="de-DE" sz="1400" dirty="0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} /&gt;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);</a:t>
            </a:r>
          </a:p>
          <a:p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// Ereignis simulieren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fireEvent</a:t>
            </a:r>
            <a:r>
              <a:rPr lang="de-DE" sz="1400" b="1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.click</a:t>
            </a:r>
            <a:r>
              <a:rPr lang="de-DE" sz="1400" b="1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screen</a:t>
            </a:r>
            <a:r>
              <a:rPr lang="de-DE" sz="1400" b="1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getByText</a:t>
            </a:r>
            <a:r>
              <a:rPr lang="de-DE" sz="1400" b="1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("Save"));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// Ergebnis überprüfen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b="1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expect</a:t>
            </a:r>
            <a:r>
              <a:rPr lang="de-DE" sz="1400" b="1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b="1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onSaveHandler</a:t>
            </a:r>
            <a:r>
              <a:rPr lang="de-DE" sz="1400" b="1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).</a:t>
            </a:r>
            <a:r>
              <a:rPr lang="de-DE" sz="1400" b="1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toHaveBeenCalledWith</a:t>
            </a:r>
            <a:r>
              <a:rPr lang="de-DE" sz="1400" b="1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b="1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Hello</a:t>
            </a:r>
            <a:r>
              <a:rPr lang="de-DE" sz="1400" b="1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", "React");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379624905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Dokumentation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647067" y="1079135"/>
            <a:ext cx="9071967" cy="55430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Storybook</a:t>
            </a:r>
            <a:endParaRPr lang="de-DE" sz="20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https://storybook.js.org/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Interaktive Präsentation Eurer Komponenten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Dokumentation und Beispiele direkt beim Source-Code</a:t>
            </a:r>
          </a:p>
          <a:p>
            <a:pPr>
              <a:lnSpc>
                <a:spcPct val="120000"/>
              </a:lnSpc>
            </a:pPr>
            <a:endParaRPr lang="de-DE" sz="20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0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0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0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0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0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0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0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0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0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Empfehlung: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besonders für Team-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übergreifene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Komponenten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Libs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geeignet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B1ABF988-79BF-ED43-B813-97A0AAE7C2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0461" y="2614176"/>
            <a:ext cx="5125077" cy="3421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1822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5174AA-8740-054C-A207-36290DDCA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React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67CBB7A7-E2CF-8D48-85F3-735C90AE141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https://</a:t>
            </a:r>
            <a:r>
              <a:rPr lang="de-DE" dirty="0" err="1"/>
              <a:t>reactjs.org</a:t>
            </a:r>
            <a:endParaRPr lang="de-DE" dirty="0"/>
          </a:p>
          <a:p>
            <a:r>
              <a:rPr lang="de-DE" b="0" dirty="0">
                <a:solidFill>
                  <a:srgbClr val="36544F"/>
                </a:solidFill>
              </a:rPr>
              <a:t>Minimales API</a:t>
            </a:r>
          </a:p>
          <a:p>
            <a:r>
              <a:rPr lang="de-DE" b="0" dirty="0">
                <a:solidFill>
                  <a:srgbClr val="36544F"/>
                </a:solidFill>
              </a:rPr>
              <a:t>Minimales Feature Set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1FBC66FE-57D4-5543-BBA3-BA5253538858}"/>
              </a:ext>
            </a:extLst>
          </p:cNvPr>
          <p:cNvSpPr txBox="1"/>
          <p:nvPr/>
        </p:nvSpPr>
        <p:spPr>
          <a:xfrm>
            <a:off x="131975" y="6437244"/>
            <a:ext cx="51171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olidFill>
                  <a:srgbClr val="1778B8"/>
                </a:solidFill>
                <a:latin typeface="Source Sans Pro" panose="020B0503030403020204" pitchFamily="34" charset="0"/>
              </a:rPr>
              <a:t>Icons: Wikipedia, https://</a:t>
            </a:r>
            <a:r>
              <a:rPr lang="de-DE" sz="1200" dirty="0" err="1">
                <a:solidFill>
                  <a:srgbClr val="1778B8"/>
                </a:solidFill>
                <a:latin typeface="Source Sans Pro" panose="020B0503030403020204" pitchFamily="34" charset="0"/>
              </a:rPr>
              <a:t>github.com</a:t>
            </a:r>
            <a:r>
              <a:rPr lang="de-DE" sz="1200" dirty="0">
                <a:solidFill>
                  <a:srgbClr val="1778B8"/>
                </a:solidFill>
                <a:latin typeface="Source Sans Pro" panose="020B0503030403020204" pitchFamily="34" charset="0"/>
              </a:rPr>
              <a:t>/</a:t>
            </a:r>
            <a:r>
              <a:rPr lang="de-DE" sz="1200" dirty="0" err="1">
                <a:solidFill>
                  <a:srgbClr val="1778B8"/>
                </a:solidFill>
                <a:latin typeface="Source Sans Pro" panose="020B0503030403020204" pitchFamily="34" charset="0"/>
              </a:rPr>
              <a:t>webcomponents</a:t>
            </a:r>
            <a:r>
              <a:rPr lang="de-DE" sz="1200" dirty="0">
                <a:solidFill>
                  <a:srgbClr val="1778B8"/>
                </a:solidFill>
                <a:latin typeface="Source Sans Pro" panose="020B0503030403020204" pitchFamily="34" charset="0"/>
              </a:rPr>
              <a:t>/</a:t>
            </a:r>
            <a:r>
              <a:rPr lang="de-DE" sz="1200" dirty="0" err="1">
                <a:solidFill>
                  <a:srgbClr val="1778B8"/>
                </a:solidFill>
                <a:latin typeface="Source Sans Pro" panose="020B0503030403020204" pitchFamily="34" charset="0"/>
              </a:rPr>
              <a:t>webcomponents.org</a:t>
            </a:r>
            <a:r>
              <a:rPr lang="de-DE" sz="1200" dirty="0">
                <a:solidFill>
                  <a:srgbClr val="1778B8"/>
                </a:solidFill>
                <a:latin typeface="Source Sans Pro" panose="020B0503030403020204" pitchFamily="34" charset="0"/>
              </a:rPr>
              <a:t>/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83947131-8B05-254F-B253-C47E631824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680" y="4187268"/>
            <a:ext cx="7313937" cy="1374545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EA535592-27E0-344F-8488-2580158A2E09}"/>
              </a:ext>
            </a:extLst>
          </p:cNvPr>
          <p:cNvSpPr/>
          <p:nvPr/>
        </p:nvSpPr>
        <p:spPr>
          <a:xfrm>
            <a:off x="902222" y="3690678"/>
            <a:ext cx="9893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"Nackt"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DFAA7BFE-F687-214A-9ED5-9325E3C52DA1}"/>
              </a:ext>
            </a:extLst>
          </p:cNvPr>
          <p:cNvSpPr/>
          <p:nvPr/>
        </p:nvSpPr>
        <p:spPr>
          <a:xfrm>
            <a:off x="7284170" y="3690678"/>
            <a:ext cx="11208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de-DE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Komplett</a:t>
            </a:r>
          </a:p>
        </p:txBody>
      </p:sp>
    </p:spTree>
    <p:extLst>
      <p:ext uri="{BB962C8B-B14F-4D97-AF65-F5344CB8AC3E}">
        <p14:creationId xmlns:p14="http://schemas.microsoft.com/office/powerpoint/2010/main" val="294296477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Routing</a:t>
            </a:r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5100DDF2-79CB-584F-A8A1-F6AD849BBB7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Arbeiten mit URLs</a:t>
            </a:r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De-facto-Standard: React Router</a:t>
            </a:r>
          </a:p>
        </p:txBody>
      </p:sp>
    </p:spTree>
    <p:extLst>
      <p:ext uri="{BB962C8B-B14F-4D97-AF65-F5344CB8AC3E}">
        <p14:creationId xmlns:p14="http://schemas.microsoft.com/office/powerpoint/2010/main" val="15555408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Routing</a:t>
            </a:r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5100DDF2-79CB-584F-A8A1-F6AD849BBB7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Arbeiten mit URLs</a:t>
            </a:r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React Router </a:t>
            </a:r>
            <a:r>
              <a:rPr lang="de-DE" b="0" dirty="0">
                <a:solidFill>
                  <a:srgbClr val="36544F"/>
                </a:solidFill>
                <a:hlinkClick r:id="rId2"/>
              </a:rPr>
              <a:t>https://reactrouter.com/</a:t>
            </a:r>
            <a:r>
              <a:rPr lang="de-DE" b="0" dirty="0">
                <a:solidFill>
                  <a:srgbClr val="36544F"/>
                </a:solidFill>
              </a:rPr>
              <a:t> </a:t>
            </a:r>
          </a:p>
          <a:p>
            <a:r>
              <a:rPr lang="de-DE" b="0" dirty="0">
                <a:solidFill>
                  <a:srgbClr val="36544F"/>
                </a:solidFill>
              </a:rPr>
              <a:t>Wie auf dem Server: Pfade auf Komponenten </a:t>
            </a:r>
            <a:r>
              <a:rPr lang="de-DE" b="0" dirty="0" err="1">
                <a:solidFill>
                  <a:srgbClr val="36544F"/>
                </a:solidFill>
              </a:rPr>
              <a:t>mappen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339859" y="2184114"/>
            <a:ext cx="9362941" cy="430361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endParaRPr lang="de-DE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endParaRPr lang="de-DE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import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{</a:t>
            </a:r>
            <a:r>
              <a:rPr lang="de-DE" sz="1463" b="1" dirty="0">
                <a:solidFill>
                  <a:srgbClr val="EF7D1D"/>
                </a:solidFill>
                <a:latin typeface="Source Code Pro" charset="0"/>
                <a:ea typeface="Source Code Pro" charset="0"/>
              </a:rPr>
              <a:t>Route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, </a:t>
            </a:r>
            <a:r>
              <a:rPr lang="de-DE" sz="1463" b="1" dirty="0">
                <a:solidFill>
                  <a:srgbClr val="EF7D1D"/>
                </a:solidFill>
                <a:latin typeface="Source Code Pro" charset="0"/>
                <a:ea typeface="Source Code Pro" charset="0"/>
              </a:rPr>
              <a:t>Switch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 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from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"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react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-router";</a:t>
            </a:r>
          </a:p>
          <a:p>
            <a:pPr>
              <a:lnSpc>
                <a:spcPct val="120000"/>
              </a:lnSpc>
            </a:pPr>
            <a:endParaRPr lang="de-DE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function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App() {</a:t>
            </a:r>
          </a:p>
          <a:p>
            <a:pPr>
              <a:lnSpc>
                <a:spcPct val="120000"/>
              </a:lnSpc>
            </a:pP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return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(</a:t>
            </a:r>
          </a:p>
          <a:p>
            <a:pPr>
              <a:lnSpc>
                <a:spcPct val="120000"/>
              </a:lnSpc>
            </a:pP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&lt;&gt;</a:t>
            </a:r>
          </a:p>
          <a:p>
            <a:pPr>
              <a:lnSpc>
                <a:spcPct val="120000"/>
              </a:lnSpc>
            </a:pP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&lt;h1&gt;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Greetings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&lt;/h1&gt;</a:t>
            </a:r>
          </a:p>
          <a:p>
            <a:pPr>
              <a:lnSpc>
                <a:spcPct val="120000"/>
              </a:lnSpc>
            </a:pP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&lt;</a:t>
            </a:r>
            <a:r>
              <a:rPr lang="de-DE" sz="1463" b="1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Switch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&gt;</a:t>
            </a:r>
          </a:p>
          <a:p>
            <a:pPr>
              <a:lnSpc>
                <a:spcPct val="120000"/>
              </a:lnSpc>
            </a:pP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  &lt;</a:t>
            </a:r>
            <a:r>
              <a:rPr lang="de-DE" sz="1463" b="1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Route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463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path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="</a:t>
            </a:r>
            <a:r>
              <a:rPr lang="de-DE" sz="1463" b="1" dirty="0">
                <a:solidFill>
                  <a:srgbClr val="1778B8"/>
                </a:solidFill>
                <a:latin typeface="Source Code Pro" charset="0"/>
                <a:ea typeface="Source Code Pro" charset="0"/>
                <a:cs typeface="Source Code Pro" charset="0"/>
              </a:rPr>
              <a:t>/</a:t>
            </a:r>
            <a:r>
              <a:rPr lang="de-DE" sz="1463" b="1" dirty="0" err="1">
                <a:solidFill>
                  <a:srgbClr val="1778B8"/>
                </a:solidFill>
                <a:latin typeface="Source Code Pro" charset="0"/>
                <a:ea typeface="Source Code Pro" charset="0"/>
                <a:cs typeface="Source Code Pro" charset="0"/>
              </a:rPr>
              <a:t>greet</a:t>
            </a:r>
            <a:r>
              <a:rPr lang="de-DE" sz="1463" b="1" dirty="0">
                <a:solidFill>
                  <a:srgbClr val="1778B8"/>
                </a:solidFill>
                <a:latin typeface="Source Code Pro" charset="0"/>
                <a:ea typeface="Source Code Pro" charset="0"/>
                <a:cs typeface="Source Code Pro" charset="0"/>
              </a:rPr>
              <a:t>/:</a:t>
            </a:r>
            <a:r>
              <a:rPr lang="de-DE" sz="1463" b="1" dirty="0" err="1">
                <a:solidFill>
                  <a:srgbClr val="1778B8"/>
                </a:solidFill>
                <a:latin typeface="Source Code Pro" charset="0"/>
                <a:ea typeface="Source Code Pro" charset="0"/>
                <a:cs typeface="Source Code Pro" charset="0"/>
              </a:rPr>
              <a:t>greetingId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"&gt;&lt;</a:t>
            </a:r>
            <a:r>
              <a:rPr lang="de-DE" sz="1463" b="1" dirty="0" err="1">
                <a:solidFill>
                  <a:srgbClr val="9E60B8"/>
                </a:solidFill>
                <a:latin typeface="Source Code Pro" charset="0"/>
                <a:ea typeface="Source Code Pro" charset="0"/>
                <a:cs typeface="Source Code Pro" charset="0"/>
              </a:rPr>
              <a:t>GreetingDisplayPage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/&gt;&lt;/Route&gt; </a:t>
            </a:r>
          </a:p>
          <a:p>
            <a:pPr>
              <a:lnSpc>
                <a:spcPct val="120000"/>
              </a:lnSpc>
            </a:pP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  &lt;</a:t>
            </a:r>
            <a:r>
              <a:rPr lang="de-DE" sz="1463" b="1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Route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463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exact</a:t>
            </a:r>
            <a:r>
              <a:rPr lang="de-DE" sz="1463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463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path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="</a:t>
            </a:r>
            <a:r>
              <a:rPr lang="de-DE" sz="1463" b="1" dirty="0">
                <a:solidFill>
                  <a:srgbClr val="1778B8"/>
                </a:solidFill>
                <a:latin typeface="Source Code Pro" charset="0"/>
                <a:ea typeface="Source Code Pro" charset="0"/>
                <a:cs typeface="Source Code Pro" charset="0"/>
              </a:rPr>
              <a:t>/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"&gt;           &lt;</a:t>
            </a:r>
            <a:r>
              <a:rPr lang="de-DE" sz="1463" b="1" dirty="0" err="1">
                <a:solidFill>
                  <a:srgbClr val="9E60B8"/>
                </a:solidFill>
                <a:latin typeface="Source Code Pro" charset="0"/>
                <a:ea typeface="Source Code Pro" charset="0"/>
              </a:rPr>
              <a:t>GreetingMaster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/&gt;    &lt;/Route&gt;</a:t>
            </a:r>
          </a:p>
          <a:p>
            <a:pPr>
              <a:lnSpc>
                <a:spcPct val="120000"/>
              </a:lnSpc>
            </a:pP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  &lt;</a:t>
            </a:r>
            <a:r>
              <a:rPr lang="de-DE" sz="1463" b="1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Route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&gt;                          &lt;</a:t>
            </a:r>
            <a:r>
              <a:rPr lang="de-DE" sz="1463" b="1" dirty="0" err="1">
                <a:solidFill>
                  <a:srgbClr val="9E60B8"/>
                </a:solidFill>
                <a:latin typeface="Source Code Pro" charset="0"/>
                <a:ea typeface="Source Code Pro" charset="0"/>
              </a:rPr>
              <a:t>NotFound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/&gt;          &lt;/Route&gt;</a:t>
            </a:r>
          </a:p>
          <a:p>
            <a:pPr>
              <a:lnSpc>
                <a:spcPct val="120000"/>
              </a:lnSpc>
            </a:pP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&lt;/</a:t>
            </a:r>
            <a:r>
              <a:rPr lang="de-DE" sz="1463" b="1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Switch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&gt;       </a:t>
            </a:r>
          </a:p>
          <a:p>
            <a:pPr>
              <a:lnSpc>
                <a:spcPct val="120000"/>
              </a:lnSpc>
            </a:pP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&lt;/&gt;</a:t>
            </a:r>
          </a:p>
          <a:p>
            <a:pPr>
              <a:lnSpc>
                <a:spcPct val="120000"/>
              </a:lnSpc>
            </a:pP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);</a:t>
            </a:r>
          </a:p>
          <a:p>
            <a:pPr>
              <a:lnSpc>
                <a:spcPct val="120000"/>
              </a:lnSpc>
            </a:pP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</a:t>
            </a:r>
            <a:endParaRPr lang="en-US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593489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 </a:t>
            </a:r>
            <a:r>
              <a:rPr lang="de-DE" dirty="0" err="1"/>
              <a:t>Fetching</a:t>
            </a:r>
            <a:endParaRPr lang="de-DE" dirty="0"/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5100DDF2-79CB-584F-A8A1-F6AD849BBB7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Daten laden vom Server</a:t>
            </a:r>
          </a:p>
          <a:p>
            <a:r>
              <a:rPr lang="de-DE" b="0" dirty="0">
                <a:solidFill>
                  <a:srgbClr val="36544F"/>
                </a:solidFill>
              </a:rPr>
              <a:t>React macht keine Aussage, wie das geht</a:t>
            </a: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838749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 </a:t>
            </a:r>
            <a:r>
              <a:rPr lang="de-DE" dirty="0" err="1"/>
              <a:t>Fetching</a:t>
            </a:r>
            <a:endParaRPr lang="de-DE" dirty="0"/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5100DDF2-79CB-584F-A8A1-F6AD849BBB7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SWR und React Query: vollständige Lösungen für React</a:t>
            </a:r>
          </a:p>
          <a:p>
            <a:r>
              <a:rPr lang="de-DE" b="0" dirty="0">
                <a:solidFill>
                  <a:srgbClr val="36544F"/>
                </a:solidFill>
              </a:rPr>
              <a:t>Folgen React Programmiermodell</a:t>
            </a:r>
          </a:p>
          <a:p>
            <a:r>
              <a:rPr lang="de-DE" b="0" dirty="0">
                <a:solidFill>
                  <a:srgbClr val="36544F"/>
                </a:solidFill>
              </a:rPr>
              <a:t>Globales Caching, Re-</a:t>
            </a:r>
            <a:r>
              <a:rPr lang="de-DE" b="0" dirty="0" err="1">
                <a:solidFill>
                  <a:srgbClr val="36544F"/>
                </a:solidFill>
              </a:rPr>
              <a:t>fetching</a:t>
            </a:r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Error Handling</a:t>
            </a:r>
          </a:p>
        </p:txBody>
      </p:sp>
    </p:spTree>
    <p:extLst>
      <p:ext uri="{BB962C8B-B14F-4D97-AF65-F5344CB8AC3E}">
        <p14:creationId xmlns:p14="http://schemas.microsoft.com/office/powerpoint/2010/main" val="225054604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 </a:t>
            </a:r>
            <a:r>
              <a:rPr lang="de-DE" dirty="0" err="1"/>
              <a:t>Fetching</a:t>
            </a:r>
            <a:endParaRPr lang="de-DE" dirty="0"/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5100DDF2-79CB-584F-A8A1-F6AD849BBB7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SWR und React Query: vollständige Lösungen für React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B8404C6D-2C47-D54F-9BF5-A345865927EF}"/>
              </a:ext>
            </a:extLst>
          </p:cNvPr>
          <p:cNvSpPr/>
          <p:nvPr/>
        </p:nvSpPr>
        <p:spPr>
          <a:xfrm>
            <a:off x="630928" y="2448637"/>
            <a:ext cx="8288912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import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useSWR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from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swr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";</a:t>
            </a:r>
          </a:p>
          <a:p>
            <a:endParaRPr lang="de-DE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GreetingApp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b="1" dirty="0" err="1">
                <a:solidFill>
                  <a:srgbClr val="B0443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error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 = </a:t>
            </a:r>
            <a:r>
              <a:rPr lang="de-DE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useSWR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("/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api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/v1/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greetings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"); </a:t>
            </a:r>
          </a:p>
          <a:p>
            <a:endParaRPr lang="de-DE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if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b="1" dirty="0" err="1">
                <a:solidFill>
                  <a:srgbClr val="B0443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error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&lt;Error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msg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="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Loading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failed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 /&gt;</a:t>
            </a:r>
          </a:p>
          <a:p>
            <a:endParaRPr lang="de-DE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if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(!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&lt;h1&gt;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Greetings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loading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...&lt;/h1&gt;</a:t>
            </a:r>
          </a:p>
          <a:p>
            <a:endParaRPr lang="de-DE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&lt;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GreetingTable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greetings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={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352B6BF0-2370-154C-AABC-BB6C58CBFA87}"/>
              </a:ext>
            </a:extLst>
          </p:cNvPr>
          <p:cNvSpPr/>
          <p:nvPr/>
        </p:nvSpPr>
        <p:spPr>
          <a:xfrm>
            <a:off x="5023822" y="1986972"/>
            <a:ext cx="4953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dirty="0">
                <a:solidFill>
                  <a:srgbClr val="9E60B8"/>
                </a:solidFill>
                <a:latin typeface="Source Sans Pro" panose="020B0503030403020204" pitchFamily="34" charset="0"/>
              </a:rPr>
              <a:t>Wenn Request Status sich ändert,</a:t>
            </a:r>
          </a:p>
          <a:p>
            <a:r>
              <a:rPr lang="de-DE" dirty="0">
                <a:solidFill>
                  <a:srgbClr val="9E60B8"/>
                </a:solidFill>
                <a:latin typeface="Source Sans Pro" panose="020B0503030403020204" pitchFamily="34" charset="0"/>
              </a:rPr>
              <a:t>wird Komponente neu gerendert,</a:t>
            </a:r>
          </a:p>
          <a:p>
            <a:r>
              <a:rPr lang="de-DE" dirty="0">
                <a:solidFill>
                  <a:srgbClr val="9E60B8"/>
                </a:solidFill>
                <a:latin typeface="Source Sans Pro" panose="020B0503030403020204" pitchFamily="34" charset="0"/>
              </a:rPr>
              <a:t>=&gt; neue Daten kommen zurück!</a:t>
            </a: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2827AED9-6559-4241-B6EC-34EF64F56D46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3625702" y="2448637"/>
            <a:ext cx="1398120" cy="916568"/>
          </a:xfrm>
          <a:prstGeom prst="line">
            <a:avLst/>
          </a:prstGeom>
          <a:ln w="15875">
            <a:solidFill>
              <a:srgbClr val="9E60B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869495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 </a:t>
            </a:r>
            <a:r>
              <a:rPr lang="de-DE" dirty="0" err="1"/>
              <a:t>Fetching</a:t>
            </a:r>
            <a:endParaRPr lang="de-DE" dirty="0"/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5100DDF2-79CB-584F-A8A1-F6AD849BBB7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Empfehlung</a:t>
            </a:r>
          </a:p>
          <a:p>
            <a:r>
              <a:rPr lang="de-DE" b="0" dirty="0">
                <a:solidFill>
                  <a:srgbClr val="36544F"/>
                </a:solidFill>
              </a:rPr>
              <a:t>Bei Daten-</a:t>
            </a:r>
            <a:r>
              <a:rPr lang="de-DE" b="0" dirty="0" err="1">
                <a:solidFill>
                  <a:srgbClr val="36544F"/>
                </a:solidFill>
              </a:rPr>
              <a:t>lastigen</a:t>
            </a:r>
            <a:r>
              <a:rPr lang="de-DE" b="0" dirty="0">
                <a:solidFill>
                  <a:srgbClr val="36544F"/>
                </a:solidFill>
              </a:rPr>
              <a:t> Anwendung, React Query oder SWR</a:t>
            </a:r>
          </a:p>
          <a:p>
            <a:r>
              <a:rPr lang="de-DE" b="0" dirty="0">
                <a:solidFill>
                  <a:srgbClr val="36544F"/>
                </a:solidFill>
              </a:rPr>
              <a:t>Sonst </a:t>
            </a:r>
            <a:r>
              <a:rPr lang="de-DE" b="0" dirty="0" err="1">
                <a:solidFill>
                  <a:srgbClr val="36544F"/>
                </a:solidFill>
              </a:rPr>
              <a:t>fetch</a:t>
            </a:r>
            <a:r>
              <a:rPr lang="de-DE" b="0" dirty="0">
                <a:solidFill>
                  <a:srgbClr val="36544F"/>
                </a:solidFill>
              </a:rPr>
              <a:t> (Browser API) oder </a:t>
            </a:r>
            <a:r>
              <a:rPr lang="de-DE" b="0" dirty="0" err="1">
                <a:solidFill>
                  <a:srgbClr val="36544F"/>
                </a:solidFill>
              </a:rPr>
              <a:t>axios</a:t>
            </a:r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310400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5" name="Titel 3"/>
          <p:cNvSpPr txBox="1">
            <a:spLocks/>
          </p:cNvSpPr>
          <p:nvPr/>
        </p:nvSpPr>
        <p:spPr>
          <a:xfrm>
            <a:off x="0" y="4676858"/>
            <a:ext cx="9906000" cy="790223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sz="5400" dirty="0">
                <a:solidFill>
                  <a:srgbClr val="1778B8"/>
                </a:solidFill>
              </a:rPr>
              <a:t>Globaler</a:t>
            </a:r>
            <a:r>
              <a:rPr lang="de-DE" sz="5400" dirty="0"/>
              <a:t> </a:t>
            </a:r>
            <a:r>
              <a:rPr lang="de-DE" sz="5400" dirty="0">
                <a:solidFill>
                  <a:srgbClr val="9E60B8"/>
                </a:solidFill>
              </a:rPr>
              <a:t>Zustand</a:t>
            </a:r>
            <a:endParaRPr lang="de-DE" sz="4000" dirty="0">
              <a:solidFill>
                <a:srgbClr val="9E60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444292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97A3F9-9E82-CF4B-A177-CE06C2889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globaler Zustand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D92D9A0-8E4C-204F-BC5A-AE256E618FB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Beispiel: Globale </a:t>
            </a:r>
            <a:r>
              <a:rPr lang="de-DE" u="sng" dirty="0"/>
              <a:t>Daten</a:t>
            </a:r>
            <a:r>
              <a:rPr lang="de-DE" dirty="0"/>
              <a:t> in der Anwendung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8AB480D5-8E14-1944-8C79-C3C4B1C516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2646" y="1631098"/>
            <a:ext cx="7420708" cy="4960035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B2D2EFF5-C9C5-4642-9FC7-BE25954049B2}"/>
              </a:ext>
            </a:extLst>
          </p:cNvPr>
          <p:cNvSpPr/>
          <p:nvPr/>
        </p:nvSpPr>
        <p:spPr>
          <a:xfrm>
            <a:off x="2208812" y="4356669"/>
            <a:ext cx="588714" cy="228944"/>
          </a:xfrm>
          <a:prstGeom prst="ellipse">
            <a:avLst/>
          </a:prstGeom>
          <a:noFill/>
          <a:ln>
            <a:solidFill>
              <a:srgbClr val="9E60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47E8CEB-0684-A24B-AA4F-CEC25EA70CA4}"/>
              </a:ext>
            </a:extLst>
          </p:cNvPr>
          <p:cNvSpPr/>
          <p:nvPr/>
        </p:nvSpPr>
        <p:spPr>
          <a:xfrm>
            <a:off x="7111341" y="4687965"/>
            <a:ext cx="588714" cy="228944"/>
          </a:xfrm>
          <a:prstGeom prst="ellipse">
            <a:avLst/>
          </a:prstGeom>
          <a:noFill/>
          <a:ln>
            <a:solidFill>
              <a:srgbClr val="9E60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B31567F-2338-E448-B03B-B0DF0B500DAA}"/>
              </a:ext>
            </a:extLst>
          </p:cNvPr>
          <p:cNvSpPr/>
          <p:nvPr/>
        </p:nvSpPr>
        <p:spPr>
          <a:xfrm>
            <a:off x="7079611" y="2676964"/>
            <a:ext cx="1240887" cy="482567"/>
          </a:xfrm>
          <a:prstGeom prst="ellipse">
            <a:avLst/>
          </a:prstGeom>
          <a:noFill/>
          <a:ln>
            <a:solidFill>
              <a:srgbClr val="9E60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0129510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97A3F9-9E82-CF4B-A177-CE06C2889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globlaer</a:t>
            </a:r>
            <a:r>
              <a:rPr lang="de-DE" dirty="0"/>
              <a:t> Zustand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D92D9A0-8E4C-204F-BC5A-AE256E618FB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Beispiel: Globale </a:t>
            </a:r>
            <a:r>
              <a:rPr lang="de-DE" u="sng" dirty="0"/>
              <a:t>Aktionen</a:t>
            </a:r>
            <a:r>
              <a:rPr lang="de-DE" dirty="0"/>
              <a:t> und </a:t>
            </a:r>
            <a:r>
              <a:rPr lang="de-DE" u="sng" dirty="0"/>
              <a:t>Logik</a:t>
            </a:r>
            <a:r>
              <a:rPr lang="de-DE" dirty="0"/>
              <a:t> in der Anwendung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8AB480D5-8E14-1944-8C79-C3C4B1C516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2646" y="1631098"/>
            <a:ext cx="7420708" cy="4960035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B2D2EFF5-C9C5-4642-9FC7-BE25954049B2}"/>
              </a:ext>
            </a:extLst>
          </p:cNvPr>
          <p:cNvSpPr/>
          <p:nvPr/>
        </p:nvSpPr>
        <p:spPr>
          <a:xfrm>
            <a:off x="2546743" y="4366608"/>
            <a:ext cx="588714" cy="228944"/>
          </a:xfrm>
          <a:prstGeom prst="ellipse">
            <a:avLst/>
          </a:prstGeom>
          <a:noFill/>
          <a:ln>
            <a:solidFill>
              <a:srgbClr val="9E60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47E8CEB-0684-A24B-AA4F-CEC25EA70CA4}"/>
              </a:ext>
            </a:extLst>
          </p:cNvPr>
          <p:cNvSpPr/>
          <p:nvPr/>
        </p:nvSpPr>
        <p:spPr>
          <a:xfrm>
            <a:off x="7230611" y="4298402"/>
            <a:ext cx="588714" cy="228944"/>
          </a:xfrm>
          <a:prstGeom prst="ellipse">
            <a:avLst/>
          </a:prstGeom>
          <a:noFill/>
          <a:ln>
            <a:solidFill>
              <a:srgbClr val="9E60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6251245-63BC-A844-8098-C31B172A5FE1}"/>
              </a:ext>
            </a:extLst>
          </p:cNvPr>
          <p:cNvSpPr/>
          <p:nvPr/>
        </p:nvSpPr>
        <p:spPr>
          <a:xfrm>
            <a:off x="1350476" y="3535673"/>
            <a:ext cx="488263" cy="300831"/>
          </a:xfrm>
          <a:prstGeom prst="ellipse">
            <a:avLst/>
          </a:prstGeom>
          <a:noFill/>
          <a:ln>
            <a:solidFill>
              <a:srgbClr val="9E60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729730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F6E2D3-474F-DB4A-8355-CD6B45C2C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Globale Daten</a:t>
            </a:r>
          </a:p>
        </p:txBody>
      </p:sp>
      <p:sp>
        <p:nvSpPr>
          <p:cNvPr id="3" name="Inhaltsplatzhalter 3">
            <a:extLst>
              <a:ext uri="{FF2B5EF4-FFF2-40B4-BE49-F238E27FC236}">
                <a16:creationId xmlns:a16="http://schemas.microsoft.com/office/drawing/2014/main" id="{CD7155F9-AA21-774F-832D-0CD769E9F7F5}"/>
              </a:ext>
            </a:extLst>
          </p:cNvPr>
          <p:cNvSpPr txBox="1">
            <a:spLocks/>
          </p:cNvSpPr>
          <p:nvPr/>
        </p:nvSpPr>
        <p:spPr>
          <a:xfrm>
            <a:off x="203200" y="1026060"/>
            <a:ext cx="9499600" cy="532923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2400" b="1" kern="1200" dirty="0">
                <a:solidFill>
                  <a:srgbClr val="EF7D1D"/>
                </a:solidFill>
                <a:latin typeface="Source Sans Pro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400" kern="1200" dirty="0">
                <a:solidFill>
                  <a:srgbClr val="36544F"/>
                </a:solidFill>
                <a:latin typeface="Source Sans Pro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400" kern="1200" dirty="0">
                <a:solidFill>
                  <a:srgbClr val="36544F"/>
                </a:solidFill>
                <a:latin typeface="Source Sans Pro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>
                <a:solidFill>
                  <a:srgbClr val="FB8E20"/>
                </a:solidFill>
              </a:rPr>
              <a:t>Der klassische React Weg: </a:t>
            </a:r>
            <a:r>
              <a:rPr lang="de-DE" b="0" dirty="0">
                <a:solidFill>
                  <a:srgbClr val="36544F"/>
                </a:solidFill>
              </a:rPr>
              <a:t>Properties durchreichen</a:t>
            </a:r>
            <a:endParaRPr lang="de-DE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de-DE" dirty="0"/>
          </a:p>
        </p:txBody>
      </p: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D58DDC6B-F877-5645-A162-6407182DC441}"/>
              </a:ext>
            </a:extLst>
          </p:cNvPr>
          <p:cNvGrpSpPr/>
          <p:nvPr/>
        </p:nvGrpSpPr>
        <p:grpSpPr>
          <a:xfrm>
            <a:off x="3215326" y="3220572"/>
            <a:ext cx="2810451" cy="247490"/>
            <a:chOff x="4318321" y="3211725"/>
            <a:chExt cx="2810451" cy="247490"/>
          </a:xfrm>
        </p:grpSpPr>
        <p:sp>
          <p:nvSpPr>
            <p:cNvPr id="6" name="Inhaltsplatzhalter 6">
              <a:extLst>
                <a:ext uri="{FF2B5EF4-FFF2-40B4-BE49-F238E27FC236}">
                  <a16:creationId xmlns:a16="http://schemas.microsoft.com/office/drawing/2014/main" id="{E5B2B2E1-D501-D84C-92BE-3CC0C49B04DC}"/>
                </a:ext>
              </a:extLst>
            </p:cNvPr>
            <p:cNvSpPr txBox="1">
              <a:spLocks/>
            </p:cNvSpPr>
            <p:nvPr/>
          </p:nvSpPr>
          <p:spPr>
            <a:xfrm>
              <a:off x="4318321" y="3229420"/>
              <a:ext cx="2810451" cy="229795"/>
            </a:xfrm>
            <a:prstGeom prst="rect">
              <a:avLst/>
            </a:prstGeom>
          </p:spPr>
          <p:txBody>
            <a:bodyPr vert="horz" lIns="0" tIns="0" rIns="0" bIns="0" rtlCol="0">
              <a:norm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3200" kern="1200" spc="100">
                  <a:solidFill>
                    <a:srgbClr val="6B8CAB"/>
                  </a:solidFill>
                  <a:latin typeface="Arial"/>
                  <a:ea typeface="+mn-ea"/>
                  <a:cs typeface="Arial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 spc="100">
                  <a:solidFill>
                    <a:srgbClr val="6B8CAB"/>
                  </a:solidFill>
                  <a:latin typeface="Arial"/>
                  <a:ea typeface="+mn-ea"/>
                  <a:cs typeface="Arial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 spc="100">
                  <a:solidFill>
                    <a:srgbClr val="6B8CAB"/>
                  </a:solidFill>
                  <a:latin typeface="Arial"/>
                  <a:ea typeface="+mn-ea"/>
                  <a:cs typeface="Arial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 spc="100">
                  <a:solidFill>
                    <a:srgbClr val="6B8CAB"/>
                  </a:solidFill>
                  <a:latin typeface="Arial"/>
                  <a:ea typeface="+mn-ea"/>
                  <a:cs typeface="Arial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 spc="100">
                  <a:solidFill>
                    <a:srgbClr val="6B8CAB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de-DE" sz="1200" b="1" spc="41" dirty="0">
                  <a:solidFill>
                    <a:srgbClr val="EF7D1D"/>
                  </a:solidFill>
                  <a:latin typeface="Source Sans Pro Semibold" charset="0"/>
                  <a:ea typeface="Source Sans Pro Semibold" charset="0"/>
                  <a:cs typeface="Source Sans Pro Semibold" charset="0"/>
                </a:rPr>
                <a:t>Daten und Callback-Funktionen</a:t>
              </a:r>
            </a:p>
          </p:txBody>
        </p:sp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50E7F327-DCDE-7F40-9898-00EFFA6540A9}"/>
                </a:ext>
              </a:extLst>
            </p:cNvPr>
            <p:cNvSpPr/>
            <p:nvPr/>
          </p:nvSpPr>
          <p:spPr>
            <a:xfrm>
              <a:off x="4572161" y="3211725"/>
              <a:ext cx="2302772" cy="217275"/>
            </a:xfrm>
            <a:prstGeom prst="rect">
              <a:avLst/>
            </a:prstGeom>
            <a:noFill/>
            <a:ln w="12700">
              <a:solidFill>
                <a:schemeClr val="accent2"/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63"/>
            </a:p>
          </p:txBody>
        </p:sp>
      </p:grpSp>
      <p:cxnSp>
        <p:nvCxnSpPr>
          <p:cNvPr id="9" name="Gerader Verbinder 21">
            <a:extLst>
              <a:ext uri="{FF2B5EF4-FFF2-40B4-BE49-F238E27FC236}">
                <a16:creationId xmlns:a16="http://schemas.microsoft.com/office/drawing/2014/main" id="{717006B1-1989-7D4D-9D31-090F28D127D2}"/>
              </a:ext>
            </a:extLst>
          </p:cNvPr>
          <p:cNvCxnSpPr>
            <a:cxnSpLocks/>
          </p:cNvCxnSpPr>
          <p:nvPr/>
        </p:nvCxnSpPr>
        <p:spPr>
          <a:xfrm flipH="1">
            <a:off x="1527417" y="3344317"/>
            <a:ext cx="1942428" cy="1"/>
          </a:xfrm>
          <a:prstGeom prst="line">
            <a:avLst/>
          </a:prstGeom>
          <a:ln w="12700">
            <a:solidFill>
              <a:srgbClr val="EF7D1D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2BB9DEFC-8159-AA4D-BF84-F5F620A962EB}"/>
              </a:ext>
            </a:extLst>
          </p:cNvPr>
          <p:cNvGrpSpPr/>
          <p:nvPr/>
        </p:nvGrpSpPr>
        <p:grpSpPr>
          <a:xfrm>
            <a:off x="3214563" y="4413029"/>
            <a:ext cx="2810451" cy="247490"/>
            <a:chOff x="4318321" y="3211725"/>
            <a:chExt cx="2810451" cy="247490"/>
          </a:xfrm>
        </p:grpSpPr>
        <p:sp>
          <p:nvSpPr>
            <p:cNvPr id="13" name="Inhaltsplatzhalter 6">
              <a:extLst>
                <a:ext uri="{FF2B5EF4-FFF2-40B4-BE49-F238E27FC236}">
                  <a16:creationId xmlns:a16="http://schemas.microsoft.com/office/drawing/2014/main" id="{3FDCB198-28E1-2740-8CC6-A7E8473B2FE0}"/>
                </a:ext>
              </a:extLst>
            </p:cNvPr>
            <p:cNvSpPr txBox="1">
              <a:spLocks/>
            </p:cNvSpPr>
            <p:nvPr/>
          </p:nvSpPr>
          <p:spPr>
            <a:xfrm>
              <a:off x="4318321" y="3229420"/>
              <a:ext cx="2810451" cy="229795"/>
            </a:xfrm>
            <a:prstGeom prst="rect">
              <a:avLst/>
            </a:prstGeom>
          </p:spPr>
          <p:txBody>
            <a:bodyPr vert="horz" lIns="0" tIns="0" rIns="0" bIns="0" rtlCol="0">
              <a:norm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3200" kern="1200" spc="100">
                  <a:solidFill>
                    <a:srgbClr val="6B8CAB"/>
                  </a:solidFill>
                  <a:latin typeface="Arial"/>
                  <a:ea typeface="+mn-ea"/>
                  <a:cs typeface="Arial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 spc="100">
                  <a:solidFill>
                    <a:srgbClr val="6B8CAB"/>
                  </a:solidFill>
                  <a:latin typeface="Arial"/>
                  <a:ea typeface="+mn-ea"/>
                  <a:cs typeface="Arial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 spc="100">
                  <a:solidFill>
                    <a:srgbClr val="6B8CAB"/>
                  </a:solidFill>
                  <a:latin typeface="Arial"/>
                  <a:ea typeface="+mn-ea"/>
                  <a:cs typeface="Arial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 spc="100">
                  <a:solidFill>
                    <a:srgbClr val="6B8CAB"/>
                  </a:solidFill>
                  <a:latin typeface="Arial"/>
                  <a:ea typeface="+mn-ea"/>
                  <a:cs typeface="Arial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 spc="100">
                  <a:solidFill>
                    <a:srgbClr val="6B8CAB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de-DE" sz="1200" b="1" spc="41" dirty="0">
                  <a:solidFill>
                    <a:srgbClr val="EF7D1D"/>
                  </a:solidFill>
                  <a:latin typeface="Source Sans Pro Semibold" charset="0"/>
                  <a:ea typeface="Source Sans Pro Semibold" charset="0"/>
                  <a:cs typeface="Source Sans Pro Semibold" charset="0"/>
                </a:rPr>
                <a:t>Daten und Callback-Funktionen</a:t>
              </a:r>
            </a:p>
          </p:txBody>
        </p:sp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27E0446E-3F01-8A49-A512-F0726F65F2AD}"/>
                </a:ext>
              </a:extLst>
            </p:cNvPr>
            <p:cNvSpPr/>
            <p:nvPr/>
          </p:nvSpPr>
          <p:spPr>
            <a:xfrm>
              <a:off x="4572161" y="3211725"/>
              <a:ext cx="2302772" cy="217275"/>
            </a:xfrm>
            <a:prstGeom prst="rect">
              <a:avLst/>
            </a:prstGeom>
            <a:noFill/>
            <a:ln w="12700">
              <a:solidFill>
                <a:schemeClr val="accent2"/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63"/>
            </a:p>
          </p:txBody>
        </p:sp>
      </p:grpSp>
      <p:cxnSp>
        <p:nvCxnSpPr>
          <p:cNvPr id="15" name="Gerader Verbinder 21">
            <a:extLst>
              <a:ext uri="{FF2B5EF4-FFF2-40B4-BE49-F238E27FC236}">
                <a16:creationId xmlns:a16="http://schemas.microsoft.com/office/drawing/2014/main" id="{D1FF7770-33F7-7F4F-8C8B-7256383967EF}"/>
              </a:ext>
            </a:extLst>
          </p:cNvPr>
          <p:cNvCxnSpPr>
            <a:cxnSpLocks/>
            <a:stCxn id="14" idx="1"/>
          </p:cNvCxnSpPr>
          <p:nvPr/>
        </p:nvCxnSpPr>
        <p:spPr>
          <a:xfrm flipH="1">
            <a:off x="2068439" y="4521667"/>
            <a:ext cx="1399964" cy="15108"/>
          </a:xfrm>
          <a:prstGeom prst="line">
            <a:avLst/>
          </a:prstGeom>
          <a:ln w="12700">
            <a:solidFill>
              <a:srgbClr val="EF7D1D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992B0BBD-3794-7543-A95A-6FAB1DFCA4AB}"/>
              </a:ext>
            </a:extLst>
          </p:cNvPr>
          <p:cNvGrpSpPr/>
          <p:nvPr/>
        </p:nvGrpSpPr>
        <p:grpSpPr>
          <a:xfrm>
            <a:off x="3215326" y="5375691"/>
            <a:ext cx="2810451" cy="247490"/>
            <a:chOff x="4318321" y="3211725"/>
            <a:chExt cx="2810451" cy="247490"/>
          </a:xfrm>
        </p:grpSpPr>
        <p:sp>
          <p:nvSpPr>
            <p:cNvPr id="17" name="Inhaltsplatzhalter 6">
              <a:extLst>
                <a:ext uri="{FF2B5EF4-FFF2-40B4-BE49-F238E27FC236}">
                  <a16:creationId xmlns:a16="http://schemas.microsoft.com/office/drawing/2014/main" id="{228B092E-9D7A-EC47-85E9-EE2B7600DE19}"/>
                </a:ext>
              </a:extLst>
            </p:cNvPr>
            <p:cNvSpPr txBox="1">
              <a:spLocks/>
            </p:cNvSpPr>
            <p:nvPr/>
          </p:nvSpPr>
          <p:spPr>
            <a:xfrm>
              <a:off x="4318321" y="3229420"/>
              <a:ext cx="2810451" cy="229795"/>
            </a:xfrm>
            <a:prstGeom prst="rect">
              <a:avLst/>
            </a:prstGeom>
          </p:spPr>
          <p:txBody>
            <a:bodyPr vert="horz" lIns="0" tIns="0" rIns="0" bIns="0" rtlCol="0">
              <a:norm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3200" kern="1200" spc="100">
                  <a:solidFill>
                    <a:srgbClr val="6B8CAB"/>
                  </a:solidFill>
                  <a:latin typeface="Arial"/>
                  <a:ea typeface="+mn-ea"/>
                  <a:cs typeface="Arial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 spc="100">
                  <a:solidFill>
                    <a:srgbClr val="6B8CAB"/>
                  </a:solidFill>
                  <a:latin typeface="Arial"/>
                  <a:ea typeface="+mn-ea"/>
                  <a:cs typeface="Arial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 spc="100">
                  <a:solidFill>
                    <a:srgbClr val="6B8CAB"/>
                  </a:solidFill>
                  <a:latin typeface="Arial"/>
                  <a:ea typeface="+mn-ea"/>
                  <a:cs typeface="Arial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 spc="100">
                  <a:solidFill>
                    <a:srgbClr val="6B8CAB"/>
                  </a:solidFill>
                  <a:latin typeface="Arial"/>
                  <a:ea typeface="+mn-ea"/>
                  <a:cs typeface="Arial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 spc="100">
                  <a:solidFill>
                    <a:srgbClr val="6B8CAB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de-DE" sz="1200" b="1" spc="41" dirty="0">
                  <a:solidFill>
                    <a:srgbClr val="EF7D1D"/>
                  </a:solidFill>
                  <a:latin typeface="Source Sans Pro Semibold" charset="0"/>
                  <a:ea typeface="Source Sans Pro Semibold" charset="0"/>
                  <a:cs typeface="Source Sans Pro Semibold" charset="0"/>
                </a:rPr>
                <a:t>Daten und Callback-Funktionen</a:t>
              </a:r>
            </a:p>
          </p:txBody>
        </p:sp>
        <p:sp>
          <p:nvSpPr>
            <p:cNvPr id="18" name="Rechteck 17">
              <a:extLst>
                <a:ext uri="{FF2B5EF4-FFF2-40B4-BE49-F238E27FC236}">
                  <a16:creationId xmlns:a16="http://schemas.microsoft.com/office/drawing/2014/main" id="{1C21580C-3622-DE44-ABEB-3E2518E5882D}"/>
                </a:ext>
              </a:extLst>
            </p:cNvPr>
            <p:cNvSpPr/>
            <p:nvPr/>
          </p:nvSpPr>
          <p:spPr>
            <a:xfrm>
              <a:off x="4572161" y="3211725"/>
              <a:ext cx="2302772" cy="217275"/>
            </a:xfrm>
            <a:prstGeom prst="rect">
              <a:avLst/>
            </a:prstGeom>
            <a:noFill/>
            <a:ln w="12700">
              <a:solidFill>
                <a:schemeClr val="accent2"/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63"/>
            </a:p>
          </p:txBody>
        </p:sp>
      </p:grpSp>
      <p:cxnSp>
        <p:nvCxnSpPr>
          <p:cNvPr id="19" name="Gerader Verbinder 21">
            <a:extLst>
              <a:ext uri="{FF2B5EF4-FFF2-40B4-BE49-F238E27FC236}">
                <a16:creationId xmlns:a16="http://schemas.microsoft.com/office/drawing/2014/main" id="{81F5EEEF-E148-5E46-AC10-DE005DBFCF91}"/>
              </a:ext>
            </a:extLst>
          </p:cNvPr>
          <p:cNvCxnSpPr>
            <a:cxnSpLocks/>
          </p:cNvCxnSpPr>
          <p:nvPr/>
        </p:nvCxnSpPr>
        <p:spPr>
          <a:xfrm flipH="1">
            <a:off x="947703" y="5499436"/>
            <a:ext cx="2522142" cy="0"/>
          </a:xfrm>
          <a:prstGeom prst="line">
            <a:avLst/>
          </a:prstGeom>
          <a:ln w="12700">
            <a:solidFill>
              <a:srgbClr val="EF7D1D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Inhaltsplatzhalter 6">
            <a:extLst>
              <a:ext uri="{FF2B5EF4-FFF2-40B4-BE49-F238E27FC236}">
                <a16:creationId xmlns:a16="http://schemas.microsoft.com/office/drawing/2014/main" id="{5E324205-1C10-0B47-8173-F34B32D57D46}"/>
              </a:ext>
            </a:extLst>
          </p:cNvPr>
          <p:cNvSpPr txBox="1">
            <a:spLocks/>
          </p:cNvSpPr>
          <p:nvPr/>
        </p:nvSpPr>
        <p:spPr>
          <a:xfrm>
            <a:off x="3214563" y="1688734"/>
            <a:ext cx="2810451" cy="128914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200" b="1" spc="41" dirty="0">
                <a:solidFill>
                  <a:srgbClr val="9E60B8"/>
                </a:solidFill>
                <a:latin typeface="Source Sans Pro" panose="020B0503030403020204" pitchFamily="34" charset="0"/>
                <a:ea typeface="Source Sans Pro Semibold" charset="0"/>
                <a:cs typeface="Source Sans Pro Semibold" charset="0"/>
              </a:rPr>
              <a:t>Globale Daten</a:t>
            </a:r>
            <a:r>
              <a:rPr lang="de-DE" sz="1200" spc="41" dirty="0">
                <a:solidFill>
                  <a:srgbClr val="36544F"/>
                </a:solidFill>
                <a:latin typeface="Source Sans Pro" panose="020B0503030403020204" pitchFamily="34" charset="0"/>
              </a:rPr>
              <a:t>, z.B.</a:t>
            </a:r>
          </a:p>
          <a:p>
            <a:r>
              <a:rPr lang="de-DE" sz="1200" spc="41" dirty="0">
                <a:solidFill>
                  <a:srgbClr val="36544F"/>
                </a:solidFill>
                <a:latin typeface="Source Sans Pro" panose="020B0503030403020204" pitchFamily="34" charset="0"/>
                <a:ea typeface="Source Sans Pro Semibold" charset="0"/>
                <a:cs typeface="Source Sans Pro Semibold" charset="0"/>
              </a:rPr>
              <a:t>Liste mit </a:t>
            </a:r>
            <a:r>
              <a:rPr lang="de-DE" sz="1200" spc="41" dirty="0" err="1">
                <a:solidFill>
                  <a:srgbClr val="36544F"/>
                </a:solidFill>
                <a:latin typeface="Source Sans Pro" panose="020B0503030403020204" pitchFamily="34" charset="0"/>
                <a:ea typeface="Source Sans Pro Semibold" charset="0"/>
                <a:cs typeface="Source Sans Pro Semibold" charset="0"/>
              </a:rPr>
              <a:t>Greetings</a:t>
            </a:r>
            <a:endParaRPr lang="de-DE" sz="1200" spc="41" dirty="0">
              <a:solidFill>
                <a:srgbClr val="36544F"/>
              </a:solidFill>
              <a:latin typeface="Source Sans Pro" panose="020B0503030403020204" pitchFamily="34" charset="0"/>
              <a:ea typeface="Source Sans Pro Semibold" charset="0"/>
              <a:cs typeface="Source Sans Pro Semibold" charset="0"/>
            </a:endParaRPr>
          </a:p>
          <a:p>
            <a:r>
              <a:rPr lang="de-DE" sz="1200" spc="41" dirty="0">
                <a:solidFill>
                  <a:srgbClr val="36544F"/>
                </a:solidFill>
                <a:latin typeface="Source Sans Pro" panose="020B0503030403020204" pitchFamily="34" charset="0"/>
                <a:ea typeface="Source Sans Pro Semibold" charset="0"/>
                <a:cs typeface="Source Sans Pro Semibold" charset="0"/>
              </a:rPr>
              <a:t>Filter</a:t>
            </a:r>
          </a:p>
          <a:p>
            <a:pPr marL="0" indent="0">
              <a:buNone/>
            </a:pPr>
            <a:r>
              <a:rPr lang="de-DE" sz="1200" spc="41" dirty="0">
                <a:solidFill>
                  <a:srgbClr val="36544F"/>
                </a:solidFill>
                <a:latin typeface="Source Sans Pro" panose="020B0503030403020204" pitchFamily="34" charset="0"/>
              </a:rPr>
              <a:t>und </a:t>
            </a:r>
            <a:r>
              <a:rPr lang="de-DE" sz="1200" b="1" spc="41" dirty="0">
                <a:solidFill>
                  <a:srgbClr val="9E60B8"/>
                </a:solidFill>
                <a:latin typeface="Source Sans Pro" panose="020B0503030403020204" pitchFamily="34" charset="0"/>
              </a:rPr>
              <a:t>globale Aktionen</a:t>
            </a:r>
            <a:r>
              <a:rPr lang="de-DE" sz="1200" spc="41" dirty="0">
                <a:solidFill>
                  <a:srgbClr val="36544F"/>
                </a:solidFill>
                <a:latin typeface="Source Sans Pro" panose="020B0503030403020204" pitchFamily="34" charset="0"/>
              </a:rPr>
              <a:t>, z.B.</a:t>
            </a:r>
          </a:p>
          <a:p>
            <a:r>
              <a:rPr lang="de-DE" sz="1200" spc="41" dirty="0">
                <a:solidFill>
                  <a:srgbClr val="36544F"/>
                </a:solidFill>
                <a:latin typeface="Source Sans Pro" panose="020B0503030403020204" pitchFamily="34" charset="0"/>
              </a:rPr>
              <a:t>setzen des Filters</a:t>
            </a:r>
          </a:p>
          <a:p>
            <a:r>
              <a:rPr lang="de-DE" sz="1200" spc="41" dirty="0">
                <a:solidFill>
                  <a:srgbClr val="36544F"/>
                </a:solidFill>
                <a:latin typeface="Source Sans Pro" panose="020B0503030403020204" pitchFamily="34" charset="0"/>
              </a:rPr>
              <a:t>entfernen des Filters</a:t>
            </a:r>
          </a:p>
        </p:txBody>
      </p:sp>
      <p:pic>
        <p:nvPicPr>
          <p:cNvPr id="41" name="Grafik 40">
            <a:extLst>
              <a:ext uri="{FF2B5EF4-FFF2-40B4-BE49-F238E27FC236}">
                <a16:creationId xmlns:a16="http://schemas.microsoft.com/office/drawing/2014/main" id="{DB82696A-48DA-814A-9FFD-4D8FB37AA3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31" y="2508029"/>
            <a:ext cx="2425700" cy="3810000"/>
          </a:xfrm>
          <a:prstGeom prst="rect">
            <a:avLst/>
          </a:prstGeom>
        </p:spPr>
      </p:pic>
      <p:cxnSp>
        <p:nvCxnSpPr>
          <p:cNvPr id="20" name="Gerader Verbinder 21">
            <a:extLst>
              <a:ext uri="{FF2B5EF4-FFF2-40B4-BE49-F238E27FC236}">
                <a16:creationId xmlns:a16="http://schemas.microsoft.com/office/drawing/2014/main" id="{5E31A2C2-BC0B-314F-9A08-7DC85A16A9C5}"/>
              </a:ext>
            </a:extLst>
          </p:cNvPr>
          <p:cNvCxnSpPr>
            <a:cxnSpLocks/>
          </p:cNvCxnSpPr>
          <p:nvPr/>
        </p:nvCxnSpPr>
        <p:spPr>
          <a:xfrm flipH="1">
            <a:off x="2139885" y="1800520"/>
            <a:ext cx="1032235" cy="811763"/>
          </a:xfrm>
          <a:prstGeom prst="line">
            <a:avLst/>
          </a:prstGeom>
          <a:ln w="12700">
            <a:solidFill>
              <a:srgbClr val="9E60B8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13397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5174AA-8740-054C-A207-36290DDCA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React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67CBB7A7-E2CF-8D48-85F3-735C90AE141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https://</a:t>
            </a:r>
            <a:r>
              <a:rPr lang="de-DE" dirty="0" err="1"/>
              <a:t>reactjs.org</a:t>
            </a:r>
            <a:endParaRPr lang="de-DE" dirty="0"/>
          </a:p>
          <a:p>
            <a:r>
              <a:rPr lang="de-DE" b="0" dirty="0">
                <a:solidFill>
                  <a:srgbClr val="36544F"/>
                </a:solidFill>
              </a:rPr>
              <a:t>Minimales API</a:t>
            </a:r>
          </a:p>
          <a:p>
            <a:r>
              <a:rPr lang="de-DE" b="0" dirty="0">
                <a:solidFill>
                  <a:srgbClr val="36544F"/>
                </a:solidFill>
              </a:rPr>
              <a:t>Minimales Feature Set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👉 Man kann (muss ?) viele Entscheidungen selber treffen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👉 In ernsthaften Anwendungen werden weitere Bibliotheken benötigt</a:t>
            </a: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1FBC66FE-57D4-5543-BBA3-BA5253538858}"/>
              </a:ext>
            </a:extLst>
          </p:cNvPr>
          <p:cNvSpPr txBox="1"/>
          <p:nvPr/>
        </p:nvSpPr>
        <p:spPr>
          <a:xfrm>
            <a:off x="131975" y="6437244"/>
            <a:ext cx="51171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olidFill>
                  <a:srgbClr val="1778B8"/>
                </a:solidFill>
                <a:latin typeface="Source Sans Pro" panose="020B0503030403020204" pitchFamily="34" charset="0"/>
              </a:rPr>
              <a:t>Icons: Wikipedia, https://</a:t>
            </a:r>
            <a:r>
              <a:rPr lang="de-DE" sz="1200" dirty="0" err="1">
                <a:solidFill>
                  <a:srgbClr val="1778B8"/>
                </a:solidFill>
                <a:latin typeface="Source Sans Pro" panose="020B0503030403020204" pitchFamily="34" charset="0"/>
              </a:rPr>
              <a:t>github.com</a:t>
            </a:r>
            <a:r>
              <a:rPr lang="de-DE" sz="1200" dirty="0">
                <a:solidFill>
                  <a:srgbClr val="1778B8"/>
                </a:solidFill>
                <a:latin typeface="Source Sans Pro" panose="020B0503030403020204" pitchFamily="34" charset="0"/>
              </a:rPr>
              <a:t>/</a:t>
            </a:r>
            <a:r>
              <a:rPr lang="de-DE" sz="1200" dirty="0" err="1">
                <a:solidFill>
                  <a:srgbClr val="1778B8"/>
                </a:solidFill>
                <a:latin typeface="Source Sans Pro" panose="020B0503030403020204" pitchFamily="34" charset="0"/>
              </a:rPr>
              <a:t>webcomponents</a:t>
            </a:r>
            <a:r>
              <a:rPr lang="de-DE" sz="1200" dirty="0">
                <a:solidFill>
                  <a:srgbClr val="1778B8"/>
                </a:solidFill>
                <a:latin typeface="Source Sans Pro" panose="020B0503030403020204" pitchFamily="34" charset="0"/>
              </a:rPr>
              <a:t>/</a:t>
            </a:r>
            <a:r>
              <a:rPr lang="de-DE" sz="1200" dirty="0" err="1">
                <a:solidFill>
                  <a:srgbClr val="1778B8"/>
                </a:solidFill>
                <a:latin typeface="Source Sans Pro" panose="020B0503030403020204" pitchFamily="34" charset="0"/>
              </a:rPr>
              <a:t>webcomponents.org</a:t>
            </a:r>
            <a:r>
              <a:rPr lang="de-DE" sz="1200" dirty="0">
                <a:solidFill>
                  <a:srgbClr val="1778B8"/>
                </a:solidFill>
                <a:latin typeface="Source Sans Pro" panose="020B0503030403020204" pitchFamily="34" charset="0"/>
              </a:rPr>
              <a:t>/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83947131-8B05-254F-B253-C47E631824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680" y="4187268"/>
            <a:ext cx="7313937" cy="1374545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EA535592-27E0-344F-8488-2580158A2E09}"/>
              </a:ext>
            </a:extLst>
          </p:cNvPr>
          <p:cNvSpPr/>
          <p:nvPr/>
        </p:nvSpPr>
        <p:spPr>
          <a:xfrm>
            <a:off x="902222" y="3690678"/>
            <a:ext cx="9893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"Nackt"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DFAA7BFE-F687-214A-9ED5-9325E3C52DA1}"/>
              </a:ext>
            </a:extLst>
          </p:cNvPr>
          <p:cNvSpPr/>
          <p:nvPr/>
        </p:nvSpPr>
        <p:spPr>
          <a:xfrm>
            <a:off x="7284170" y="3690678"/>
            <a:ext cx="11208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de-DE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Komplett</a:t>
            </a:r>
          </a:p>
        </p:txBody>
      </p:sp>
    </p:spTree>
    <p:extLst>
      <p:ext uri="{BB962C8B-B14F-4D97-AF65-F5344CB8AC3E}">
        <p14:creationId xmlns:p14="http://schemas.microsoft.com/office/powerpoint/2010/main" val="213050244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F6E2D3-474F-DB4A-8355-CD6B45C2C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Globale Daten</a:t>
            </a:r>
          </a:p>
        </p:txBody>
      </p:sp>
      <p:sp>
        <p:nvSpPr>
          <p:cNvPr id="3" name="Inhaltsplatzhalter 3">
            <a:extLst>
              <a:ext uri="{FF2B5EF4-FFF2-40B4-BE49-F238E27FC236}">
                <a16:creationId xmlns:a16="http://schemas.microsoft.com/office/drawing/2014/main" id="{CD7155F9-AA21-774F-832D-0CD769E9F7F5}"/>
              </a:ext>
            </a:extLst>
          </p:cNvPr>
          <p:cNvSpPr txBox="1">
            <a:spLocks/>
          </p:cNvSpPr>
          <p:nvPr/>
        </p:nvSpPr>
        <p:spPr>
          <a:xfrm>
            <a:off x="203200" y="1026060"/>
            <a:ext cx="9499600" cy="532923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2400" b="1" kern="1200" dirty="0">
                <a:solidFill>
                  <a:srgbClr val="EF7D1D"/>
                </a:solidFill>
                <a:latin typeface="Source Sans Pro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400" kern="1200" dirty="0">
                <a:solidFill>
                  <a:srgbClr val="36544F"/>
                </a:solidFill>
                <a:latin typeface="Source Sans Pro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400" kern="1200" dirty="0">
                <a:solidFill>
                  <a:srgbClr val="36544F"/>
                </a:solidFill>
                <a:latin typeface="Source Sans Pro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>
                <a:solidFill>
                  <a:srgbClr val="FB8E20"/>
                </a:solidFill>
              </a:rPr>
              <a:t>Der klassische React Weg: </a:t>
            </a:r>
            <a:r>
              <a:rPr lang="de-DE" b="0" dirty="0">
                <a:solidFill>
                  <a:srgbClr val="36544F"/>
                </a:solidFill>
              </a:rPr>
              <a:t>Properties durchreichen</a:t>
            </a:r>
          </a:p>
          <a:p>
            <a:pPr marL="0" indent="0">
              <a:buNone/>
            </a:pPr>
            <a:r>
              <a:rPr lang="de-DE" sz="2000" b="0" dirty="0">
                <a:solidFill>
                  <a:srgbClr val="36544F"/>
                </a:solidFill>
              </a:rPr>
              <a:t>Unterkomponenten können Aktionen/Events auslösen, Aufruf von Callback-Funktionen</a:t>
            </a:r>
            <a:endParaRPr lang="de-DE" sz="2000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de-DE" dirty="0"/>
          </a:p>
        </p:txBody>
      </p:sp>
      <p:cxnSp>
        <p:nvCxnSpPr>
          <p:cNvPr id="21" name="Gerader Verbinder 21">
            <a:extLst>
              <a:ext uri="{FF2B5EF4-FFF2-40B4-BE49-F238E27FC236}">
                <a16:creationId xmlns:a16="http://schemas.microsoft.com/office/drawing/2014/main" id="{41765126-81D7-C046-8E66-961F87B30939}"/>
              </a:ext>
            </a:extLst>
          </p:cNvPr>
          <p:cNvCxnSpPr>
            <a:cxnSpLocks/>
          </p:cNvCxnSpPr>
          <p:nvPr/>
        </p:nvCxnSpPr>
        <p:spPr>
          <a:xfrm flipV="1">
            <a:off x="2964730" y="2684441"/>
            <a:ext cx="0" cy="2305948"/>
          </a:xfrm>
          <a:prstGeom prst="line">
            <a:avLst/>
          </a:prstGeom>
          <a:ln w="25400">
            <a:solidFill>
              <a:srgbClr val="B04432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feld 26">
            <a:extLst>
              <a:ext uri="{FF2B5EF4-FFF2-40B4-BE49-F238E27FC236}">
                <a16:creationId xmlns:a16="http://schemas.microsoft.com/office/drawing/2014/main" id="{33CEF83D-A450-3046-B858-293CA4A449AC}"/>
              </a:ext>
            </a:extLst>
          </p:cNvPr>
          <p:cNvSpPr txBox="1"/>
          <p:nvPr/>
        </p:nvSpPr>
        <p:spPr>
          <a:xfrm>
            <a:off x="2281697" y="5024639"/>
            <a:ext cx="10278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olidFill>
                  <a:srgbClr val="B04432"/>
                </a:solidFill>
                <a:latin typeface="Source Sans Pro" panose="020B0503030403020204" pitchFamily="34" charset="0"/>
              </a:rPr>
              <a:t>Aktion/Event</a:t>
            </a:r>
          </a:p>
        </p:txBody>
      </p:sp>
      <p:pic>
        <p:nvPicPr>
          <p:cNvPr id="28" name="Grafik 27">
            <a:extLst>
              <a:ext uri="{FF2B5EF4-FFF2-40B4-BE49-F238E27FC236}">
                <a16:creationId xmlns:a16="http://schemas.microsoft.com/office/drawing/2014/main" id="{CF338978-8C34-DF43-A5B5-1BB3D0DDFC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31" y="2508029"/>
            <a:ext cx="2425700" cy="3810000"/>
          </a:xfrm>
          <a:prstGeom prst="rect">
            <a:avLst/>
          </a:prstGeom>
        </p:spPr>
      </p:pic>
      <p:cxnSp>
        <p:nvCxnSpPr>
          <p:cNvPr id="19" name="Gerader Verbinder 21">
            <a:extLst>
              <a:ext uri="{FF2B5EF4-FFF2-40B4-BE49-F238E27FC236}">
                <a16:creationId xmlns:a16="http://schemas.microsoft.com/office/drawing/2014/main" id="{81F5EEEF-E148-5E46-AC10-DE005DBFCF91}"/>
              </a:ext>
            </a:extLst>
          </p:cNvPr>
          <p:cNvCxnSpPr>
            <a:cxnSpLocks/>
          </p:cNvCxnSpPr>
          <p:nvPr/>
        </p:nvCxnSpPr>
        <p:spPr>
          <a:xfrm flipH="1">
            <a:off x="2116728" y="2684441"/>
            <a:ext cx="857531" cy="0"/>
          </a:xfrm>
          <a:prstGeom prst="line">
            <a:avLst/>
          </a:prstGeom>
          <a:ln w="25400">
            <a:solidFill>
              <a:srgbClr val="B04432"/>
            </a:solidFill>
            <a:prstDash val="sys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Gerader Verbinder 21">
            <a:extLst>
              <a:ext uri="{FF2B5EF4-FFF2-40B4-BE49-F238E27FC236}">
                <a16:creationId xmlns:a16="http://schemas.microsoft.com/office/drawing/2014/main" id="{A6CAA071-B492-CA43-82CD-BDDF553FBE2B}"/>
              </a:ext>
            </a:extLst>
          </p:cNvPr>
          <p:cNvCxnSpPr>
            <a:cxnSpLocks/>
          </p:cNvCxnSpPr>
          <p:nvPr/>
        </p:nvCxnSpPr>
        <p:spPr>
          <a:xfrm flipH="1">
            <a:off x="2281697" y="4989296"/>
            <a:ext cx="692562" cy="0"/>
          </a:xfrm>
          <a:prstGeom prst="line">
            <a:avLst/>
          </a:prstGeom>
          <a:ln w="25400">
            <a:solidFill>
              <a:srgbClr val="B04432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127055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F6E2D3-474F-DB4A-8355-CD6B45C2C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Globale Daten</a:t>
            </a:r>
          </a:p>
        </p:txBody>
      </p:sp>
      <p:sp>
        <p:nvSpPr>
          <p:cNvPr id="3" name="Inhaltsplatzhalter 3">
            <a:extLst>
              <a:ext uri="{FF2B5EF4-FFF2-40B4-BE49-F238E27FC236}">
                <a16:creationId xmlns:a16="http://schemas.microsoft.com/office/drawing/2014/main" id="{CD7155F9-AA21-774F-832D-0CD769E9F7F5}"/>
              </a:ext>
            </a:extLst>
          </p:cNvPr>
          <p:cNvSpPr txBox="1">
            <a:spLocks/>
          </p:cNvSpPr>
          <p:nvPr/>
        </p:nvSpPr>
        <p:spPr>
          <a:xfrm>
            <a:off x="203200" y="1026060"/>
            <a:ext cx="9499600" cy="532923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2400" b="1" kern="1200" dirty="0">
                <a:solidFill>
                  <a:srgbClr val="EF7D1D"/>
                </a:solidFill>
                <a:latin typeface="Source Sans Pro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400" kern="1200" dirty="0">
                <a:solidFill>
                  <a:srgbClr val="36544F"/>
                </a:solidFill>
                <a:latin typeface="Source Sans Pro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400" kern="1200" dirty="0">
                <a:solidFill>
                  <a:srgbClr val="36544F"/>
                </a:solidFill>
                <a:latin typeface="Source Sans Pro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>
                <a:solidFill>
                  <a:srgbClr val="FB8E20"/>
                </a:solidFill>
              </a:rPr>
              <a:t>Der klassische React Weg: </a:t>
            </a:r>
            <a:r>
              <a:rPr lang="de-DE" b="0" dirty="0">
                <a:solidFill>
                  <a:srgbClr val="36544F"/>
                </a:solidFill>
              </a:rPr>
              <a:t>Properties durchreichen</a:t>
            </a:r>
          </a:p>
          <a:p>
            <a:pPr marL="0" indent="0">
              <a:buNone/>
            </a:pPr>
            <a:r>
              <a:rPr lang="de-DE" sz="2000" b="0" dirty="0">
                <a:solidFill>
                  <a:srgbClr val="36544F"/>
                </a:solidFill>
              </a:rPr>
              <a:t>Typischer  Datenfluss und </a:t>
            </a:r>
            <a:r>
              <a:rPr lang="de-DE" sz="2000" b="0" dirty="0" err="1">
                <a:solidFill>
                  <a:srgbClr val="36544F"/>
                </a:solidFill>
              </a:rPr>
              <a:t>Renderzyklus</a:t>
            </a:r>
            <a:r>
              <a:rPr lang="de-DE" sz="2000" b="0" dirty="0">
                <a:solidFill>
                  <a:srgbClr val="36544F"/>
                </a:solidFill>
              </a:rPr>
              <a:t> bleibt erhalten: Zustandsänderung -&gt; Rendern</a:t>
            </a:r>
            <a:endParaRPr lang="de-DE" sz="2000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de-DE" dirty="0"/>
          </a:p>
        </p:txBody>
      </p:sp>
      <p:cxnSp>
        <p:nvCxnSpPr>
          <p:cNvPr id="21" name="Gerader Verbinder 21">
            <a:extLst>
              <a:ext uri="{FF2B5EF4-FFF2-40B4-BE49-F238E27FC236}">
                <a16:creationId xmlns:a16="http://schemas.microsoft.com/office/drawing/2014/main" id="{41765126-81D7-C046-8E66-961F87B30939}"/>
              </a:ext>
            </a:extLst>
          </p:cNvPr>
          <p:cNvCxnSpPr>
            <a:cxnSpLocks/>
          </p:cNvCxnSpPr>
          <p:nvPr/>
        </p:nvCxnSpPr>
        <p:spPr>
          <a:xfrm flipV="1">
            <a:off x="2964730" y="2684441"/>
            <a:ext cx="0" cy="2305948"/>
          </a:xfrm>
          <a:prstGeom prst="line">
            <a:avLst/>
          </a:prstGeom>
          <a:ln w="25400">
            <a:solidFill>
              <a:srgbClr val="B04432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feld 26">
            <a:extLst>
              <a:ext uri="{FF2B5EF4-FFF2-40B4-BE49-F238E27FC236}">
                <a16:creationId xmlns:a16="http://schemas.microsoft.com/office/drawing/2014/main" id="{33CEF83D-A450-3046-B858-293CA4A449AC}"/>
              </a:ext>
            </a:extLst>
          </p:cNvPr>
          <p:cNvSpPr txBox="1"/>
          <p:nvPr/>
        </p:nvSpPr>
        <p:spPr>
          <a:xfrm>
            <a:off x="2281697" y="5024639"/>
            <a:ext cx="10278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olidFill>
                  <a:srgbClr val="B04432"/>
                </a:solidFill>
                <a:latin typeface="Source Sans Pro" panose="020B0503030403020204" pitchFamily="34" charset="0"/>
              </a:rPr>
              <a:t>Aktion/Event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92CAB970-5EEF-A74E-B451-D0FEF879E8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31" y="2508029"/>
            <a:ext cx="2425700" cy="3810000"/>
          </a:xfrm>
          <a:prstGeom prst="rect">
            <a:avLst/>
          </a:prstGeom>
        </p:spPr>
      </p:pic>
      <p:cxnSp>
        <p:nvCxnSpPr>
          <p:cNvPr id="19" name="Gerader Verbinder 21">
            <a:extLst>
              <a:ext uri="{FF2B5EF4-FFF2-40B4-BE49-F238E27FC236}">
                <a16:creationId xmlns:a16="http://schemas.microsoft.com/office/drawing/2014/main" id="{81F5EEEF-E148-5E46-AC10-DE005DBFCF91}"/>
              </a:ext>
            </a:extLst>
          </p:cNvPr>
          <p:cNvCxnSpPr>
            <a:cxnSpLocks/>
          </p:cNvCxnSpPr>
          <p:nvPr/>
        </p:nvCxnSpPr>
        <p:spPr>
          <a:xfrm flipH="1">
            <a:off x="2116728" y="2684441"/>
            <a:ext cx="857531" cy="0"/>
          </a:xfrm>
          <a:prstGeom prst="line">
            <a:avLst/>
          </a:prstGeom>
          <a:ln w="25400">
            <a:solidFill>
              <a:srgbClr val="B04432"/>
            </a:solidFill>
            <a:prstDash val="sys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Gerader Verbinder 21">
            <a:extLst>
              <a:ext uri="{FF2B5EF4-FFF2-40B4-BE49-F238E27FC236}">
                <a16:creationId xmlns:a16="http://schemas.microsoft.com/office/drawing/2014/main" id="{A6CAA071-B492-CA43-82CD-BDDF553FBE2B}"/>
              </a:ext>
            </a:extLst>
          </p:cNvPr>
          <p:cNvCxnSpPr>
            <a:cxnSpLocks/>
          </p:cNvCxnSpPr>
          <p:nvPr/>
        </p:nvCxnSpPr>
        <p:spPr>
          <a:xfrm flipH="1">
            <a:off x="2281697" y="4989296"/>
            <a:ext cx="692562" cy="0"/>
          </a:xfrm>
          <a:prstGeom prst="line">
            <a:avLst/>
          </a:prstGeom>
          <a:ln w="25400">
            <a:solidFill>
              <a:srgbClr val="B04432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290928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F6E2D3-474F-DB4A-8355-CD6B45C2C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Globaler Zustand</a:t>
            </a:r>
          </a:p>
        </p:txBody>
      </p:sp>
      <p:sp>
        <p:nvSpPr>
          <p:cNvPr id="3" name="Inhaltsplatzhalter 3">
            <a:extLst>
              <a:ext uri="{FF2B5EF4-FFF2-40B4-BE49-F238E27FC236}">
                <a16:creationId xmlns:a16="http://schemas.microsoft.com/office/drawing/2014/main" id="{CD7155F9-AA21-774F-832D-0CD769E9F7F5}"/>
              </a:ext>
            </a:extLst>
          </p:cNvPr>
          <p:cNvSpPr txBox="1">
            <a:spLocks/>
          </p:cNvSpPr>
          <p:nvPr/>
        </p:nvSpPr>
        <p:spPr>
          <a:xfrm>
            <a:off x="203200" y="1026060"/>
            <a:ext cx="9499600" cy="532923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2400" b="1" kern="1200" dirty="0">
                <a:solidFill>
                  <a:srgbClr val="EF7D1D"/>
                </a:solidFill>
                <a:latin typeface="Source Sans Pro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400" kern="1200" dirty="0">
                <a:solidFill>
                  <a:srgbClr val="36544F"/>
                </a:solidFill>
                <a:latin typeface="Source Sans Pro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400" kern="1200" dirty="0">
                <a:solidFill>
                  <a:srgbClr val="36544F"/>
                </a:solidFill>
                <a:latin typeface="Source Sans Pro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/>
              <a:t>Externes </a:t>
            </a:r>
            <a:r>
              <a:rPr lang="de-DE" dirty="0" err="1"/>
              <a:t>Statemanagement</a:t>
            </a:r>
            <a:r>
              <a:rPr lang="de-DE" b="0" dirty="0">
                <a:solidFill>
                  <a:srgbClr val="36544F"/>
                </a:solidFill>
              </a:rPr>
              <a:t>: Zustand wandert aus den Komponenten</a:t>
            </a:r>
            <a:endParaRPr lang="de-DE" dirty="0">
              <a:solidFill>
                <a:srgbClr val="36544F"/>
              </a:solidFill>
            </a:endParaRPr>
          </a:p>
          <a:p>
            <a:pPr marL="0" indent="0">
              <a:buNone/>
            </a:pPr>
            <a:r>
              <a:rPr lang="de-DE" sz="1800" b="0" dirty="0">
                <a:solidFill>
                  <a:srgbClr val="36544F"/>
                </a:solidFill>
              </a:rPr>
              <a:t>Prominente Vertreter: </a:t>
            </a:r>
            <a:r>
              <a:rPr lang="de-DE" sz="1800" b="0" dirty="0" err="1">
                <a:solidFill>
                  <a:srgbClr val="1778B8"/>
                </a:solidFill>
              </a:rPr>
              <a:t>Redux</a:t>
            </a:r>
            <a:r>
              <a:rPr lang="de-DE" sz="1800" b="0" dirty="0">
                <a:solidFill>
                  <a:srgbClr val="36544F"/>
                </a:solidFill>
              </a:rPr>
              <a:t> oder </a:t>
            </a:r>
            <a:r>
              <a:rPr lang="de-DE" sz="1800" b="0" dirty="0" err="1">
                <a:solidFill>
                  <a:srgbClr val="1778B8"/>
                </a:solidFill>
              </a:rPr>
              <a:t>MobX</a:t>
            </a:r>
            <a:endParaRPr lang="de-DE" sz="1800" b="0" dirty="0">
              <a:solidFill>
                <a:srgbClr val="1778B8"/>
              </a:solidFill>
            </a:endParaRPr>
          </a:p>
          <a:p>
            <a:pPr marL="0" indent="0">
              <a:buNone/>
            </a:pPr>
            <a:r>
              <a:rPr lang="de-DE" sz="1800" b="0" dirty="0">
                <a:solidFill>
                  <a:srgbClr val="9E60B8"/>
                </a:solidFill>
              </a:rPr>
              <a:t>Store</a:t>
            </a:r>
            <a:r>
              <a:rPr lang="de-DE" sz="1800" b="0" dirty="0">
                <a:solidFill>
                  <a:srgbClr val="36544F"/>
                </a:solidFill>
              </a:rPr>
              <a:t> hält globale Daten und Logik, Komponenten lesen direkt daraus</a:t>
            </a:r>
          </a:p>
          <a:p>
            <a:pPr marL="0" indent="0">
              <a:buNone/>
            </a:pPr>
            <a:endParaRPr lang="de-DE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6512AFC-7C8F-1E40-AAE2-58375ECAC7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1785" y="2449437"/>
            <a:ext cx="3298651" cy="395071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F8CEA983-971B-204B-A0F4-AA22AAC698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31" y="2508029"/>
            <a:ext cx="2425700" cy="3810000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CF0F106A-97C9-CC40-BB83-B9686977BD71}"/>
              </a:ext>
            </a:extLst>
          </p:cNvPr>
          <p:cNvSpPr/>
          <p:nvPr/>
        </p:nvSpPr>
        <p:spPr>
          <a:xfrm>
            <a:off x="72931" y="2417606"/>
            <a:ext cx="3075050" cy="4014372"/>
          </a:xfrm>
          <a:prstGeom prst="rect">
            <a:avLst/>
          </a:prstGeom>
          <a:solidFill>
            <a:srgbClr val="D4EBE9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077080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Globale Daten</a:t>
            </a:r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5100DDF2-79CB-584F-A8A1-F6AD849BBB7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Beispiel: </a:t>
            </a:r>
            <a:r>
              <a:rPr lang="de-DE" dirty="0" err="1"/>
              <a:t>Redux</a:t>
            </a:r>
            <a:endParaRPr lang="de-DE" dirty="0"/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Zugriff mit </a:t>
            </a:r>
            <a:r>
              <a:rPr lang="de-DE" b="0" dirty="0" err="1">
                <a:solidFill>
                  <a:srgbClr val="36544F"/>
                </a:solidFill>
              </a:rPr>
              <a:t>Selector</a:t>
            </a:r>
            <a:r>
              <a:rPr lang="de-DE" b="0" dirty="0">
                <a:solidFill>
                  <a:srgbClr val="36544F"/>
                </a:solidFill>
              </a:rPr>
              <a:t> auf globalen Store</a:t>
            </a:r>
          </a:p>
        </p:txBody>
      </p:sp>
      <p:sp>
        <p:nvSpPr>
          <p:cNvPr id="5" name="Textfeld 4"/>
          <p:cNvSpPr txBox="1"/>
          <p:nvPr/>
        </p:nvSpPr>
        <p:spPr>
          <a:xfrm>
            <a:off x="339859" y="1477104"/>
            <a:ext cx="9362941" cy="268278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endParaRPr lang="de-DE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endParaRPr lang="de-DE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import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{</a:t>
            </a:r>
            <a:r>
              <a:rPr lang="de-DE" sz="1463" b="1" dirty="0" err="1">
                <a:solidFill>
                  <a:srgbClr val="FB8E20"/>
                </a:solidFill>
                <a:latin typeface="Source Code Pro" charset="0"/>
                <a:ea typeface="Source Code Pro" charset="0"/>
                <a:cs typeface="Source Code Pro" charset="0"/>
              </a:rPr>
              <a:t>useSelector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 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from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"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react-redux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";</a:t>
            </a:r>
          </a:p>
          <a:p>
            <a:pPr>
              <a:lnSpc>
                <a:spcPct val="120000"/>
              </a:lnSpc>
            </a:pPr>
            <a:endParaRPr lang="de-DE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function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GreetingMaster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() {</a:t>
            </a:r>
          </a:p>
          <a:p>
            <a:pPr>
              <a:lnSpc>
                <a:spcPct val="120000"/>
              </a:lnSpc>
            </a:pP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const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463" b="1" dirty="0" err="1">
                <a:solidFill>
                  <a:srgbClr val="9E60B8"/>
                </a:solidFill>
                <a:latin typeface="Source Code Pro" charset="0"/>
                <a:ea typeface="Source Code Pro" charset="0"/>
              </a:rPr>
              <a:t>greetings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= </a:t>
            </a:r>
            <a:r>
              <a:rPr lang="de-DE" sz="1463" b="1" dirty="0" err="1">
                <a:solidFill>
                  <a:srgbClr val="FB8E20"/>
                </a:solidFill>
                <a:latin typeface="Source Code Pro" charset="0"/>
                <a:ea typeface="Source Code Pro" charset="0"/>
              </a:rPr>
              <a:t>useSelector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state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=&gt; 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state.</a:t>
            </a:r>
            <a:r>
              <a:rPr lang="de-DE" sz="1463" b="1" dirty="0" err="1">
                <a:solidFill>
                  <a:srgbClr val="9E60B8"/>
                </a:solidFill>
                <a:latin typeface="Source Code Pro" charset="0"/>
                <a:ea typeface="Source Code Pro" charset="0"/>
              </a:rPr>
              <a:t>greetings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);</a:t>
            </a:r>
          </a:p>
          <a:p>
            <a:pPr>
              <a:lnSpc>
                <a:spcPct val="120000"/>
              </a:lnSpc>
            </a:pP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const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463" b="1" dirty="0" err="1">
                <a:solidFill>
                  <a:srgbClr val="9E60B8"/>
                </a:solidFill>
                <a:latin typeface="Source Code Pro" charset="0"/>
                <a:ea typeface="Source Code Pro" charset="0"/>
              </a:rPr>
              <a:t>filter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= </a:t>
            </a:r>
            <a:r>
              <a:rPr lang="de-DE" sz="1463" b="1" dirty="0" err="1">
                <a:solidFill>
                  <a:srgbClr val="FB8E20"/>
                </a:solidFill>
                <a:latin typeface="Source Code Pro" charset="0"/>
                <a:ea typeface="Source Code Pro" charset="0"/>
              </a:rPr>
              <a:t>useSelector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state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=&gt; 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state.</a:t>
            </a:r>
            <a:r>
              <a:rPr lang="de-DE" sz="1463" b="1" dirty="0" err="1">
                <a:solidFill>
                  <a:srgbClr val="9E60B8"/>
                </a:solidFill>
                <a:latin typeface="Source Code Pro" charset="0"/>
                <a:ea typeface="Source Code Pro" charset="0"/>
              </a:rPr>
              <a:t>filter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);</a:t>
            </a:r>
          </a:p>
          <a:p>
            <a:pPr>
              <a:lnSpc>
                <a:spcPct val="120000"/>
              </a:lnSpc>
            </a:pP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</a:t>
            </a:r>
          </a:p>
          <a:p>
            <a:pPr>
              <a:lnSpc>
                <a:spcPct val="120000"/>
              </a:lnSpc>
            </a:pP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return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... // Tabelle mit gefilterten 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Greetings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rendern</a:t>
            </a:r>
          </a:p>
          <a:p>
            <a:pPr>
              <a:lnSpc>
                <a:spcPct val="120000"/>
              </a:lnSpc>
            </a:pP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</a:t>
            </a:r>
            <a:endParaRPr lang="en-US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775843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Beispiel: </a:t>
            </a:r>
            <a:r>
              <a:rPr lang="de-DE" dirty="0" err="1"/>
              <a:t>Redux</a:t>
            </a:r>
            <a:endParaRPr lang="de-DE" dirty="0"/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5100DDF2-79CB-584F-A8A1-F6AD849BBB7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Verarbeitung von Aktionen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Logik ist in </a:t>
            </a:r>
            <a:r>
              <a:rPr lang="de-DE" b="0" dirty="0" err="1">
                <a:solidFill>
                  <a:srgbClr val="36544F"/>
                </a:solidFill>
              </a:rPr>
              <a:t>Reducer</a:t>
            </a:r>
            <a:r>
              <a:rPr lang="de-DE" b="0" dirty="0">
                <a:solidFill>
                  <a:srgbClr val="36544F"/>
                </a:solidFill>
              </a:rPr>
              <a:t>-Funktionen untergebracht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Keine Abhängigkeit auf React oder andere Bibliothek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Verarbeitet Aktionen und liefert neuen Zustand zurück</a:t>
            </a:r>
          </a:p>
        </p:txBody>
      </p:sp>
      <p:sp>
        <p:nvSpPr>
          <p:cNvPr id="5" name="Textfeld 4"/>
          <p:cNvSpPr txBox="1"/>
          <p:nvPr/>
        </p:nvSpPr>
        <p:spPr>
          <a:xfrm>
            <a:off x="339859" y="2827795"/>
            <a:ext cx="9362941" cy="376333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endParaRPr lang="de-DE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endParaRPr lang="de-DE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function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greetingsReducer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</a:t>
            </a:r>
            <a:r>
              <a:rPr lang="de-DE" sz="1463" b="1" dirty="0" err="1">
                <a:solidFill>
                  <a:srgbClr val="9E60B8"/>
                </a:solidFill>
                <a:latin typeface="Source Code Pro" charset="0"/>
                <a:ea typeface="Source Code Pro" charset="0"/>
                <a:cs typeface="Source Code Pro" charset="0"/>
              </a:rPr>
              <a:t>oldState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, 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action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) {</a:t>
            </a:r>
          </a:p>
          <a:p>
            <a:pPr>
              <a:lnSpc>
                <a:spcPct val="120000"/>
              </a:lnSpc>
            </a:pP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if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(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action.type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=== "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removeGreeting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") {</a:t>
            </a:r>
          </a:p>
          <a:p>
            <a:pPr>
              <a:lnSpc>
                <a:spcPct val="120000"/>
              </a:lnSpc>
            </a:pP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return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{</a:t>
            </a:r>
          </a:p>
          <a:p>
            <a:pPr>
              <a:lnSpc>
                <a:spcPct val="120000"/>
              </a:lnSpc>
            </a:pP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...</a:t>
            </a:r>
            <a:r>
              <a:rPr lang="de-DE" sz="1463" b="1" dirty="0" err="1">
                <a:solidFill>
                  <a:srgbClr val="9E60B8"/>
                </a:solidFill>
                <a:latin typeface="Source Code Pro" charset="0"/>
                <a:ea typeface="Source Code Pro" charset="0"/>
              </a:rPr>
              <a:t>oldState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,</a:t>
            </a:r>
          </a:p>
          <a:p>
            <a:pPr>
              <a:lnSpc>
                <a:spcPct val="120000"/>
              </a:lnSpc>
            </a:pP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greetings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: </a:t>
            </a:r>
            <a:r>
              <a:rPr lang="de-DE" sz="1463" b="1" dirty="0" err="1">
                <a:solidFill>
                  <a:srgbClr val="9E60B8"/>
                </a:solidFill>
                <a:latin typeface="Source Code Pro" charset="0"/>
                <a:ea typeface="Source Code Pro" charset="0"/>
              </a:rPr>
              <a:t>oldState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.greetings.filter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g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=&gt; 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g.id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!== 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action.greetingId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)</a:t>
            </a:r>
          </a:p>
          <a:p>
            <a:pPr>
              <a:lnSpc>
                <a:spcPct val="120000"/>
              </a:lnSpc>
            </a:pP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}</a:t>
            </a:r>
          </a:p>
          <a:p>
            <a:pPr>
              <a:lnSpc>
                <a:spcPct val="120000"/>
              </a:lnSpc>
            </a:pP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}</a:t>
            </a:r>
          </a:p>
          <a:p>
            <a:pPr>
              <a:lnSpc>
                <a:spcPct val="120000"/>
              </a:lnSpc>
            </a:pPr>
            <a:endParaRPr lang="de-DE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// weitere Actions behandeln...</a:t>
            </a:r>
          </a:p>
          <a:p>
            <a:pPr>
              <a:lnSpc>
                <a:spcPct val="120000"/>
              </a:lnSpc>
            </a:pP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</a:t>
            </a:r>
          </a:p>
          <a:p>
            <a:pPr>
              <a:lnSpc>
                <a:spcPct val="120000"/>
              </a:lnSpc>
            </a:pPr>
            <a:endParaRPr lang="de-DE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endParaRPr lang="en-US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994184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97A3F9-9E82-CF4B-A177-CE06C2889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globaler Zustand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D92D9A0-8E4C-204F-BC5A-AE256E618FB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Globale Daten: </a:t>
            </a:r>
            <a:r>
              <a:rPr lang="de-DE" dirty="0" err="1">
                <a:solidFill>
                  <a:srgbClr val="36544F"/>
                </a:solidFill>
              </a:rPr>
              <a:t>Redux</a:t>
            </a:r>
            <a:r>
              <a:rPr lang="de-DE" dirty="0">
                <a:solidFill>
                  <a:srgbClr val="36544F"/>
                </a:solidFill>
              </a:rPr>
              <a:t>, </a:t>
            </a:r>
            <a:r>
              <a:rPr lang="de-DE" dirty="0" err="1">
                <a:solidFill>
                  <a:srgbClr val="36544F"/>
                </a:solidFill>
              </a:rPr>
              <a:t>MobX</a:t>
            </a:r>
            <a:r>
              <a:rPr lang="de-DE" dirty="0">
                <a:solidFill>
                  <a:srgbClr val="36544F"/>
                </a:solidFill>
              </a:rPr>
              <a:t> nur in "großen" Anwendungen</a:t>
            </a:r>
          </a:p>
          <a:p>
            <a:r>
              <a:rPr lang="de-DE" b="0" dirty="0">
                <a:solidFill>
                  <a:srgbClr val="36544F"/>
                </a:solidFill>
              </a:rPr>
              <a:t>Im Zweifel </a:t>
            </a:r>
            <a:r>
              <a:rPr lang="de-DE" b="0" dirty="0" err="1">
                <a:solidFill>
                  <a:srgbClr val="36544F"/>
                </a:solidFill>
              </a:rPr>
              <a:t>Redux</a:t>
            </a:r>
            <a:r>
              <a:rPr lang="de-DE" b="0" dirty="0">
                <a:solidFill>
                  <a:srgbClr val="36544F"/>
                </a:solidFill>
              </a:rPr>
              <a:t>, weil... "das machen alle"</a:t>
            </a:r>
          </a:p>
          <a:p>
            <a:r>
              <a:rPr lang="de-DE" b="0" dirty="0">
                <a:solidFill>
                  <a:srgbClr val="36544F"/>
                </a:solidFill>
              </a:rPr>
              <a:t>Mit </a:t>
            </a:r>
            <a:r>
              <a:rPr lang="de-DE" b="0" dirty="0" err="1">
                <a:solidFill>
                  <a:srgbClr val="36544F"/>
                </a:solidFill>
              </a:rPr>
              <a:t>Context</a:t>
            </a:r>
            <a:r>
              <a:rPr lang="de-DE" b="0" dirty="0">
                <a:solidFill>
                  <a:srgbClr val="36544F"/>
                </a:solidFill>
              </a:rPr>
              <a:t> gibt es eine React-eigene Alternative</a:t>
            </a:r>
          </a:p>
          <a:p>
            <a:pPr lvl="1"/>
            <a:r>
              <a:rPr lang="de-DE" dirty="0"/>
              <a:t>nicht so mächtig</a:t>
            </a:r>
          </a:p>
          <a:p>
            <a:pPr lvl="1"/>
            <a:r>
              <a:rPr lang="de-DE" dirty="0"/>
              <a:t>dafür einfache API</a:t>
            </a:r>
          </a:p>
        </p:txBody>
      </p:sp>
    </p:spTree>
    <p:extLst>
      <p:ext uri="{BB962C8B-B14F-4D97-AF65-F5344CB8AC3E}">
        <p14:creationId xmlns:p14="http://schemas.microsoft.com/office/powerpoint/2010/main" val="26554889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97A3F9-9E82-CF4B-A177-CE06C2889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Zusammenfassung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D92D9A0-8E4C-204F-BC5A-AE256E618FB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Klein und einfach starten...</a:t>
            </a:r>
            <a:endParaRPr lang="de-DE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React Bordmittel lernen und verwenden</a:t>
            </a:r>
          </a:p>
          <a:p>
            <a:r>
              <a:rPr lang="de-DE" b="0" dirty="0">
                <a:solidFill>
                  <a:srgbClr val="36544F"/>
                </a:solidFill>
              </a:rPr>
              <a:t>Für die allermeisten </a:t>
            </a:r>
            <a:r>
              <a:rPr lang="de-DE" b="0" dirty="0" err="1">
                <a:solidFill>
                  <a:srgbClr val="36544F"/>
                </a:solidFill>
              </a:rPr>
              <a:t>Use</a:t>
            </a:r>
            <a:r>
              <a:rPr lang="de-DE" b="0" dirty="0">
                <a:solidFill>
                  <a:srgbClr val="36544F"/>
                </a:solidFill>
              </a:rPr>
              <a:t>-Cases gibt mittlerweile De-facto-Standards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6985990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47D97345-43C0-6A4D-BD05-C04BA4F1AC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667" b="6403"/>
          <a:stretch/>
        </p:blipFill>
        <p:spPr>
          <a:xfrm>
            <a:off x="0" y="0"/>
            <a:ext cx="9928323" cy="6858000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8FFC761-FA65-4D43-9BEC-BD3BB5EE4B73}"/>
              </a:ext>
            </a:extLst>
          </p:cNvPr>
          <p:cNvSpPr/>
          <p:nvPr/>
        </p:nvSpPr>
        <p:spPr>
          <a:xfrm>
            <a:off x="-11164" y="1"/>
            <a:ext cx="9939486" cy="6067776"/>
          </a:xfrm>
          <a:prstGeom prst="rect">
            <a:avLst/>
          </a:prstGeom>
          <a:solidFill>
            <a:srgbClr val="D4EBE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38B5D25A-55E1-4341-9252-AC900006FD3A}"/>
              </a:ext>
            </a:extLst>
          </p:cNvPr>
          <p:cNvSpPr txBox="1"/>
          <p:nvPr/>
        </p:nvSpPr>
        <p:spPr>
          <a:xfrm>
            <a:off x="1262341" y="1802783"/>
            <a:ext cx="574256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3400" b="1" dirty="0">
              <a:solidFill>
                <a:srgbClr val="36544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-1" y="6067777"/>
            <a:ext cx="9928323" cy="790223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11162" y="6067777"/>
            <a:ext cx="9906000" cy="790223"/>
          </a:xfrm>
        </p:spPr>
        <p:txBody>
          <a:bodyPr>
            <a:normAutofit/>
          </a:bodyPr>
          <a:lstStyle/>
          <a:p>
            <a:r>
              <a:rPr lang="de-DE" sz="1400" spc="80" dirty="0"/>
              <a:t>@</a:t>
            </a:r>
            <a:r>
              <a:rPr lang="de-DE" sz="1400" spc="80" dirty="0" err="1"/>
              <a:t>nilshartmann</a:t>
            </a:r>
            <a:endParaRPr lang="de-DE" sz="1400" spc="80" dirty="0">
              <a:solidFill>
                <a:srgbClr val="D4EBE9"/>
              </a:solidFill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1BBDC070-223F-AA4C-B870-16D823CC1FA8}"/>
              </a:ext>
            </a:extLst>
          </p:cNvPr>
          <p:cNvSpPr/>
          <p:nvPr/>
        </p:nvSpPr>
        <p:spPr>
          <a:xfrm>
            <a:off x="-382172" y="2448485"/>
            <a:ext cx="10277008" cy="18312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1300" b="1" dirty="0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  Vielen Dank!</a:t>
            </a:r>
            <a:endParaRPr lang="de-DE" b="1" dirty="0">
              <a:solidFill>
                <a:srgbClr val="B0443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38E9C952-7991-E34E-B8C9-B1F4B1A05CA9}"/>
              </a:ext>
            </a:extLst>
          </p:cNvPr>
          <p:cNvSpPr txBox="1"/>
          <p:nvPr/>
        </p:nvSpPr>
        <p:spPr>
          <a:xfrm>
            <a:off x="698375" y="387469"/>
            <a:ext cx="24352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  <a:endParaRPr lang="de-DE" sz="24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1A5293E4-AFE3-884E-9A51-1B8C18BA78C7}"/>
              </a:ext>
            </a:extLst>
          </p:cNvPr>
          <p:cNvSpPr txBox="1"/>
          <p:nvPr/>
        </p:nvSpPr>
        <p:spPr>
          <a:xfrm>
            <a:off x="705631" y="702775"/>
            <a:ext cx="20553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nilshartmann.net</a:t>
            </a:r>
            <a:endParaRPr lang="de-DE" sz="1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D4B14A3C-1AE8-274A-93EA-356102CAF9DD}"/>
              </a:ext>
            </a:extLst>
          </p:cNvPr>
          <p:cNvSpPr/>
          <p:nvPr/>
        </p:nvSpPr>
        <p:spPr>
          <a:xfrm>
            <a:off x="938463" y="4762900"/>
            <a:ext cx="8261120" cy="1310330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de-DE" sz="2000" b="1" dirty="0" err="1">
                <a:solidFill>
                  <a:srgbClr val="36544F"/>
                </a:solidFill>
              </a:rPr>
              <a:t>Slides</a:t>
            </a:r>
            <a:r>
              <a:rPr lang="de-DE" sz="2000" b="1" dirty="0">
                <a:solidFill>
                  <a:srgbClr val="36544F"/>
                </a:solidFill>
              </a:rPr>
              <a:t>: https://</a:t>
            </a:r>
            <a:r>
              <a:rPr lang="de-DE" sz="2000" b="1" dirty="0" err="1">
                <a:solidFill>
                  <a:srgbClr val="36544F"/>
                </a:solidFill>
              </a:rPr>
              <a:t>react.schule</a:t>
            </a:r>
            <a:r>
              <a:rPr lang="de-DE" sz="2000" b="1" dirty="0">
                <a:solidFill>
                  <a:srgbClr val="36544F"/>
                </a:solidFill>
              </a:rPr>
              <a:t>/jax2021-react</a:t>
            </a:r>
          </a:p>
          <a:p>
            <a:pPr algn="ctr">
              <a:lnSpc>
                <a:spcPct val="130000"/>
              </a:lnSpc>
            </a:pPr>
            <a:r>
              <a:rPr lang="de-DE" sz="2000" b="1" dirty="0">
                <a:solidFill>
                  <a:srgbClr val="36544F"/>
                </a:solidFill>
              </a:rPr>
              <a:t>Source Code: https://</a:t>
            </a:r>
            <a:r>
              <a:rPr lang="de-DE" sz="2000" b="1" dirty="0" err="1">
                <a:solidFill>
                  <a:srgbClr val="36544F"/>
                </a:solidFill>
              </a:rPr>
              <a:t>github.com</a:t>
            </a:r>
            <a:r>
              <a:rPr lang="de-DE" sz="2000" b="1" dirty="0">
                <a:solidFill>
                  <a:srgbClr val="36544F"/>
                </a:solidFill>
              </a:rPr>
              <a:t>/</a:t>
            </a:r>
            <a:r>
              <a:rPr lang="de-DE" sz="2000" b="1" dirty="0" err="1">
                <a:solidFill>
                  <a:srgbClr val="36544F"/>
                </a:solidFill>
              </a:rPr>
              <a:t>nilshartmann</a:t>
            </a:r>
            <a:r>
              <a:rPr lang="de-DE" sz="2000" b="1" dirty="0">
                <a:solidFill>
                  <a:srgbClr val="36544F"/>
                </a:solidFill>
              </a:rPr>
              <a:t>/</a:t>
            </a:r>
            <a:r>
              <a:rPr lang="de-DE" sz="2000" b="1" dirty="0" err="1">
                <a:solidFill>
                  <a:srgbClr val="36544F"/>
                </a:solidFill>
              </a:rPr>
              <a:t>react</a:t>
            </a:r>
            <a:r>
              <a:rPr lang="de-DE" sz="2000" b="1" dirty="0">
                <a:solidFill>
                  <a:srgbClr val="36544F"/>
                </a:solidFill>
              </a:rPr>
              <a:t>-training</a:t>
            </a:r>
          </a:p>
          <a:p>
            <a:pPr algn="ctr">
              <a:lnSpc>
                <a:spcPct val="130000"/>
              </a:lnSpc>
            </a:pPr>
            <a:r>
              <a:rPr lang="de-DE" sz="2000" b="1" dirty="0">
                <a:solidFill>
                  <a:srgbClr val="36544F"/>
                </a:solidFill>
              </a:rPr>
              <a:t>Fragen &amp; Kontakt: </a:t>
            </a:r>
            <a:r>
              <a:rPr lang="de-DE" sz="2000" b="1" dirty="0" err="1">
                <a:solidFill>
                  <a:srgbClr val="36544F"/>
                </a:solidFill>
              </a:rPr>
              <a:t>nils@nilshartmann.net</a:t>
            </a:r>
            <a:endParaRPr lang="de-DE" sz="2000" b="1" dirty="0">
              <a:solidFill>
                <a:srgbClr val="36544F"/>
              </a:solidFill>
            </a:endParaRP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31F9C4D3-C30B-FC47-81EA-BEB376C8B52B}"/>
              </a:ext>
            </a:extLst>
          </p:cNvPr>
          <p:cNvSpPr/>
          <p:nvPr/>
        </p:nvSpPr>
        <p:spPr>
          <a:xfrm rot="16200000">
            <a:off x="6992521" y="926817"/>
            <a:ext cx="188862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400" b="1" dirty="0">
                <a:solidFill>
                  <a:srgbClr val="1778B8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400" b="1" dirty="0" err="1">
                <a:solidFill>
                  <a:srgbClr val="1778B8"/>
                </a:solidFill>
                <a:latin typeface="Source Sans Pro" charset="0"/>
                <a:ea typeface="Source Sans Pro" charset="0"/>
                <a:cs typeface="Source Sans Pro" charset="0"/>
              </a:rPr>
              <a:t>reactbuch.de</a:t>
            </a:r>
            <a:endParaRPr lang="de-DE" sz="1400" b="1" dirty="0">
              <a:solidFill>
                <a:srgbClr val="1778B8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9B2ACC0E-822C-114F-9F71-1552F1A48F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1002" y="224440"/>
            <a:ext cx="1609260" cy="2347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2044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5174AA-8740-054C-A207-36290DDCA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Releasezyklen</a:t>
            </a:r>
            <a:endParaRPr lang="de-DE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67CBB7A7-E2CF-8D48-85F3-735C90AE141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Sehr lange Release-Zyklen</a:t>
            </a: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7AF64FC7-1FE2-074B-9439-796479FE74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450" y="1535620"/>
            <a:ext cx="7668765" cy="1781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6150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5174AA-8740-054C-A207-36290DDCA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Releasezyklen</a:t>
            </a:r>
            <a:endParaRPr lang="de-DE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67CBB7A7-E2CF-8D48-85F3-735C90AE141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Sehr lange Release-Zyklen</a:t>
            </a: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20060BB2-2538-F747-A78A-A92E8B8247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450" y="1535620"/>
            <a:ext cx="7668765" cy="1781513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C7B7EFEE-E3F1-2C41-B758-4EDA14F258FB}"/>
              </a:ext>
            </a:extLst>
          </p:cNvPr>
          <p:cNvSpPr txBox="1"/>
          <p:nvPr/>
        </p:nvSpPr>
        <p:spPr>
          <a:xfrm>
            <a:off x="4392038" y="2222770"/>
            <a:ext cx="9589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u="sng" dirty="0">
                <a:solidFill>
                  <a:srgbClr val="9E60B8"/>
                </a:solidFill>
                <a:latin typeface="Source Sans Pro" panose="020B0503030403020204" pitchFamily="34" charset="0"/>
              </a:rPr>
              <a:t>React 16.8</a:t>
            </a:r>
          </a:p>
          <a:p>
            <a:endParaRPr lang="de-DE" sz="1400" u="sng" dirty="0">
              <a:solidFill>
                <a:srgbClr val="9E60B8"/>
              </a:solidFill>
              <a:latin typeface="Source Sans Pro" panose="020B0503030403020204" pitchFamily="34" charset="0"/>
            </a:endParaRPr>
          </a:p>
          <a:p>
            <a:r>
              <a:rPr lang="de-DE" sz="1200" dirty="0">
                <a:solidFill>
                  <a:srgbClr val="9E60B8"/>
                </a:solidFill>
                <a:latin typeface="Source Sans Pro" panose="020B0503030403020204" pitchFamily="34" charset="0"/>
              </a:rPr>
              <a:t>Hook API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1AF7A314-7886-6C44-9235-3E68D2FE8AAE}"/>
              </a:ext>
            </a:extLst>
          </p:cNvPr>
          <p:cNvSpPr txBox="1"/>
          <p:nvPr/>
        </p:nvSpPr>
        <p:spPr>
          <a:xfrm>
            <a:off x="3140453" y="2222770"/>
            <a:ext cx="1026243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u="sng" dirty="0">
                <a:solidFill>
                  <a:srgbClr val="9E60B8"/>
                </a:solidFill>
                <a:latin typeface="Source Sans Pro" panose="020B0503030403020204" pitchFamily="34" charset="0"/>
              </a:rPr>
              <a:t>React 16.6</a:t>
            </a:r>
          </a:p>
          <a:p>
            <a:endParaRPr lang="de-DE" sz="1400" u="sng" dirty="0">
              <a:solidFill>
                <a:srgbClr val="9E60B8"/>
              </a:solidFill>
              <a:latin typeface="Source Sans Pro" panose="020B0503030403020204" pitchFamily="34" charset="0"/>
            </a:endParaRPr>
          </a:p>
          <a:p>
            <a:r>
              <a:rPr lang="de-DE" sz="1200" dirty="0" err="1">
                <a:solidFill>
                  <a:srgbClr val="9E60B8"/>
                </a:solidFill>
                <a:latin typeface="Source Sans Pro" panose="020B0503030403020204" pitchFamily="34" charset="0"/>
              </a:rPr>
              <a:t>Suspense</a:t>
            </a:r>
            <a:r>
              <a:rPr lang="de-DE" sz="1200" dirty="0">
                <a:solidFill>
                  <a:srgbClr val="9E60B8"/>
                </a:solidFill>
                <a:latin typeface="Source Sans Pro" panose="020B0503030403020204" pitchFamily="34" charset="0"/>
              </a:rPr>
              <a:t>,</a:t>
            </a:r>
            <a:br>
              <a:rPr lang="de-DE" sz="1200" dirty="0">
                <a:solidFill>
                  <a:srgbClr val="9E60B8"/>
                </a:solidFill>
                <a:latin typeface="Source Sans Pro" panose="020B0503030403020204" pitchFamily="34" charset="0"/>
              </a:rPr>
            </a:br>
            <a:r>
              <a:rPr lang="de-DE" sz="1200" dirty="0" err="1">
                <a:solidFill>
                  <a:srgbClr val="9E60B8"/>
                </a:solidFill>
                <a:latin typeface="Source Sans Pro" panose="020B0503030403020204" pitchFamily="34" charset="0"/>
              </a:rPr>
              <a:t>Lazy</a:t>
            </a:r>
            <a:r>
              <a:rPr lang="de-DE" sz="1200" dirty="0">
                <a:solidFill>
                  <a:srgbClr val="9E60B8"/>
                </a:solidFill>
                <a:latin typeface="Source Sans Pro" panose="020B0503030403020204" pitchFamily="34" charset="0"/>
              </a:rPr>
              <a:t> </a:t>
            </a:r>
            <a:r>
              <a:rPr lang="de-DE" sz="1200" dirty="0" err="1">
                <a:solidFill>
                  <a:srgbClr val="9E60B8"/>
                </a:solidFill>
                <a:latin typeface="Source Sans Pro" panose="020B0503030403020204" pitchFamily="34" charset="0"/>
              </a:rPr>
              <a:t>Loading</a:t>
            </a:r>
            <a:endParaRPr lang="de-DE" sz="1200" dirty="0">
              <a:solidFill>
                <a:srgbClr val="9E60B8"/>
              </a:solidFill>
              <a:latin typeface="Source Sans Pro" panose="020B0503030403020204" pitchFamily="34" charset="0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7962769B-863E-914E-B640-B9234A58B945}"/>
              </a:ext>
            </a:extLst>
          </p:cNvPr>
          <p:cNvSpPr/>
          <p:nvPr/>
        </p:nvSpPr>
        <p:spPr>
          <a:xfrm>
            <a:off x="203200" y="3802472"/>
            <a:ext cx="49090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Neue Features und APIs in Minor-Versionen!</a:t>
            </a:r>
          </a:p>
        </p:txBody>
      </p:sp>
    </p:spTree>
    <p:extLst>
      <p:ext uri="{BB962C8B-B14F-4D97-AF65-F5344CB8AC3E}">
        <p14:creationId xmlns:p14="http://schemas.microsoft.com/office/powerpoint/2010/main" val="39063292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5174AA-8740-054C-A207-36290DDCA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Releasezyklen</a:t>
            </a:r>
            <a:endParaRPr lang="de-DE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67CBB7A7-E2CF-8D48-85F3-735C90AE141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Sehr lange Release-Zyklen</a:t>
            </a: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11" name="Grafik 10" descr="Ein Bild, das Text enthält.&#10;&#10;Automatisch generierte Beschreibung">
            <a:extLst>
              <a:ext uri="{FF2B5EF4-FFF2-40B4-BE49-F238E27FC236}">
                <a16:creationId xmlns:a16="http://schemas.microsoft.com/office/drawing/2014/main" id="{08F5A936-66B7-2C4F-BDE9-01B6547EEA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5720" y="2869101"/>
            <a:ext cx="3219990" cy="667286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1DCBC0AF-CDC3-6645-9AA5-BDB0C2866DF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5445"/>
          <a:stretch/>
        </p:blipFill>
        <p:spPr>
          <a:xfrm>
            <a:off x="806450" y="1532106"/>
            <a:ext cx="7710116" cy="2782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2137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Benutzerdefiniert 3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025249"/>
      </a:folHlink>
    </a:clrScheme>
    <a:fontScheme name="Office-Design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Design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2540</Words>
  <Application>Microsoft Macintosh PowerPoint</Application>
  <PresentationFormat>A4-Papier (210 x 297 mm)</PresentationFormat>
  <Paragraphs>667</Paragraphs>
  <Slides>67</Slides>
  <Notes>16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11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67</vt:i4>
      </vt:variant>
    </vt:vector>
  </HeadingPairs>
  <TitlesOfParts>
    <vt:vector size="79" baseType="lpstr">
      <vt:lpstr>Arial</vt:lpstr>
      <vt:lpstr>Calibri</vt:lpstr>
      <vt:lpstr>Calibri Light</vt:lpstr>
      <vt:lpstr>Montserrat</vt:lpstr>
      <vt:lpstr>Source Code Pro</vt:lpstr>
      <vt:lpstr>Source Code Pro Light</vt:lpstr>
      <vt:lpstr>Source Code Pro Medium</vt:lpstr>
      <vt:lpstr>Source Code Pro Semibold</vt:lpstr>
      <vt:lpstr>Source Sans Pro</vt:lpstr>
      <vt:lpstr>Source Sans Pro Light</vt:lpstr>
      <vt:lpstr>Source Sans Pro Semibold</vt:lpstr>
      <vt:lpstr>Office-Design</vt:lpstr>
      <vt:lpstr>JAX Online | 6. Mai 2021 | @nilshartmann</vt:lpstr>
      <vt:lpstr>https://nilshartmann.net</vt:lpstr>
      <vt:lpstr>PowerPoint-Präsentation</vt:lpstr>
      <vt:lpstr>React</vt:lpstr>
      <vt:lpstr>React</vt:lpstr>
      <vt:lpstr>React</vt:lpstr>
      <vt:lpstr>Releasezyklen</vt:lpstr>
      <vt:lpstr>Releasezyklen</vt:lpstr>
      <vt:lpstr>Releasezyklen</vt:lpstr>
      <vt:lpstr>Releasezyklen</vt:lpstr>
      <vt:lpstr>Releasezyklen</vt:lpstr>
      <vt:lpstr>Releasezyklen</vt:lpstr>
      <vt:lpstr>Beispiel: Die Greeting App</vt:lpstr>
      <vt:lpstr>Greeting App: Komponenten</vt:lpstr>
      <vt:lpstr>Komponenten</vt:lpstr>
      <vt:lpstr>Komponenten</vt:lpstr>
      <vt:lpstr>Eine einfache React Komponente</vt:lpstr>
      <vt:lpstr>Eine einfache React Komponente</vt:lpstr>
      <vt:lpstr>Eine einfache React Komponente</vt:lpstr>
      <vt:lpstr>Eine einfache React Komponente</vt:lpstr>
      <vt:lpstr>Eine einfache React Komponente</vt:lpstr>
      <vt:lpstr>Eine einfache React Komponente</vt:lpstr>
      <vt:lpstr>Komponenten werden zu Applikationen aggregiert</vt:lpstr>
      <vt:lpstr>Arbeiten mit veränderlichen Daten</vt:lpstr>
      <vt:lpstr>State</vt:lpstr>
      <vt:lpstr>State</vt:lpstr>
      <vt:lpstr>Beispiel: Eingabefeld</vt:lpstr>
      <vt:lpstr>Beispiel: Eingabefeld</vt:lpstr>
      <vt:lpstr>Beispiel: Eingabefeld</vt:lpstr>
      <vt:lpstr>Rendering von Komponenten</vt:lpstr>
      <vt:lpstr>Hierarchien von Komponenten</vt:lpstr>
      <vt:lpstr>Hierarchien von Komponenten</vt:lpstr>
      <vt:lpstr>Hierarchien von Komponenten</vt:lpstr>
      <vt:lpstr>TypeScript</vt:lpstr>
      <vt:lpstr>Mit React loslegen</vt:lpstr>
      <vt:lpstr>Mit React loslegen</vt:lpstr>
      <vt:lpstr>PowerPoint-Präsentation</vt:lpstr>
      <vt:lpstr>Styling (CSS)</vt:lpstr>
      <vt:lpstr>Styling (CSS)</vt:lpstr>
      <vt:lpstr>Styling (CSS)</vt:lpstr>
      <vt:lpstr>Styling (CSS)</vt:lpstr>
      <vt:lpstr>Styling (CSS)</vt:lpstr>
      <vt:lpstr>Styling (CSS)</vt:lpstr>
      <vt:lpstr>Internationalisierung</vt:lpstr>
      <vt:lpstr>Internationalisierung</vt:lpstr>
      <vt:lpstr>Testen von Komponenten</vt:lpstr>
      <vt:lpstr>Testen von Komponenten</vt:lpstr>
      <vt:lpstr>Testen von Komponenten</vt:lpstr>
      <vt:lpstr>Dokumentation</vt:lpstr>
      <vt:lpstr>Routing</vt:lpstr>
      <vt:lpstr>Routing</vt:lpstr>
      <vt:lpstr>Data Fetching</vt:lpstr>
      <vt:lpstr>Data Fetching</vt:lpstr>
      <vt:lpstr>Data Fetching</vt:lpstr>
      <vt:lpstr>Data Fetching</vt:lpstr>
      <vt:lpstr>PowerPoint-Präsentation</vt:lpstr>
      <vt:lpstr>globaler Zustand</vt:lpstr>
      <vt:lpstr>globlaer Zustand</vt:lpstr>
      <vt:lpstr>Globale Daten</vt:lpstr>
      <vt:lpstr>Globale Daten</vt:lpstr>
      <vt:lpstr>Globale Daten</vt:lpstr>
      <vt:lpstr>Globaler Zustand</vt:lpstr>
      <vt:lpstr>Globale Daten</vt:lpstr>
      <vt:lpstr>Beispiel: Redux</vt:lpstr>
      <vt:lpstr>globaler Zustand</vt:lpstr>
      <vt:lpstr>Zusammenfassung</vt:lpstr>
      <vt:lpstr>@nilshartmann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Nils Hartmann</dc:creator>
  <cp:lastModifiedBy>Nils Hartmann</cp:lastModifiedBy>
  <cp:revision>964</cp:revision>
  <cp:lastPrinted>2019-01-27T23:15:14Z</cp:lastPrinted>
  <dcterms:created xsi:type="dcterms:W3CDTF">2016-03-28T15:59:53Z</dcterms:created>
  <dcterms:modified xsi:type="dcterms:W3CDTF">2021-05-06T10:23:10Z</dcterms:modified>
</cp:coreProperties>
</file>